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2.jpe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media/image3.jpeg" ContentType="image/jpeg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media/image4.jpeg" ContentType="image/jpeg"/>
  <Override PartName="/ppt/notesSlides/notesSlide2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Consider the spam detection problem relevant for a email client – Label an email as spam or not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Next, consider an even more interesting problem, an unsolved problem as of now…..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Finally, the problem of grouping a new article into various categories – think of google news..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Those are Predictive Analytics problems …Fine..how can we solve using Machine Learning?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23" name="Shape 4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Coming to the regression problem i.e. PA score prediction..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 possible model is a straight line to fit the given data..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Contrast this with the classification case where the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Goal was to classify the two classes..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Here we want to fit a straight line through the data..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One possible solution is linear regression..and the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Case of univariate..this is the least squares fitting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We would have come across in high school. 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80" name="Shape 4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For the clustering problem, let us look at a distance based model..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we choose cluster centers, and then assign the cluster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Label based on distance from the cluster centers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Note in this case the circles were not colored to begin with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Unlike the classification problem. In this context the learning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Algorithm is unsupervised…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7" name="Shape 5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Let us also talk about Evaluation metric, which will help us choose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which parameters are best, and which model is better say a linear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Model or a quadratic model for example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For the classification case, how do we know…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65" name="Shape 5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As regards the regression problem,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 and c are the parameters of the model i.e. decides a straight line,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and given two possible straight lines the one that leads to the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Least squared error is what we will choose..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Compared to the line on the left, the right line leads to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Smaller sum of squared error corresponding to the expression shown..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Shape 59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95" name="Shape 59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Now we can structure the ML experiments in the following way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learning algorithm uses the training data to come up with a model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inference algorithm uses the model to make label  predictions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On the test data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evaluation algorithm checks how good is the predictions..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01" name="Shape 6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Let us summarize what we have done so far..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We said ML consists of …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start, given a predictive analytics problem.. We pose a..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solve, we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What this actually involves, which is the core of this course is to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Search..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Now let us discuss..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Shape 6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16" name="Shape 6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Let us summarize what we have done so far..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We said ML consists of …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start, given a predictive analytics problem.. We pose a..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solve, we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What this actually involves, which is the core of this course is to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Search..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Now let us discuss..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Shape 65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51" name="Shape 65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After several iterations, we can see that we reach the minima, 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and the corresponding model parameters fit the given the data 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points the best. 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74" name="Shape 6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First, let us talk about the difference between Supervised and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Unsupervised learning tasks..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Regression and Classification are supervised problems as we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have a label in both cases for training.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As regards Regression, the output label is a continuous score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as classification output label is categorical, say SPAM vs HAM..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In this case this is a binary classification task, and when we have more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than two categories we call multiclass classification task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 example of unsupervised learning task is the clustering task..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we do not have a label to begin with..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80" name="Shape 6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As we have for our Predictive Analytics problems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task, experience and performance measure, we can use ML algorithms..that is the requirement viewpoint..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let us take the …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What do we need? Tasks, Models, Features and Datasets…To start concretely we will pose a suitable task, collect a good dataset, extract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Relevant features; and to solve, we will choose a model to implement and learn a model tapping the knowledge from the data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First, what is ML?...PA problems becomes tasks, and the experience can be in the form of data, say past data..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and performance can be measured by seeing how well the algorithm predicts..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86" name="Shape 6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next aspect is Data Collection..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What are the characteristics..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Of course more data is useful, as learning will be more robust..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More importantly the data should be diverse..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15" name="Shape 71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Next let us briefly talk about feature extraction 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For our spam recognition problem given a email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we first extracted the histogram of key words..this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is the feature extraction step where we obtain a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suitable representation to build a model..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Our hypothesis is that whether a mail is spam or not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Depends on how often certain words occur.. and to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Put it simply, in a spam “bad words as in viagra or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lottery” occur more often than in a normal email.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29" name="Shape 7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 important point to remember is the features should be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Relevant. One set of features useful for a certain task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need not be good for another task. For example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histogram of key words may not be a good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Feature to say if a word is grammatically correct,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As a jumbled up sentence and a correct sentence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Might have the same feature representation..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Shape 7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80" name="Shape 7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begin with “what is PA” || Let us take a sys/algo viewpoint || We are interested in predicting certain interesting variables, given some useful data ||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And what is the role of ML? ML is 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This might sound little abstract..let us look at some concrete examples in the next slide..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As we have for our Predictive Analytics problems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task, experience and performance measure, we can use ML algorithms..that is the requirement viewpoint..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let us take the …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What do we need? Tasks, Models, Features and Datasets…To start concretely we will pose a suitable task, collect a good dataset, extract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Relevant features; and to solve, we will choose a model to implement and learn a model tapping the knowledge from the data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To start let us pose a suitable task, collect a good dataset, and extract relevant features…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6" name="Shape 24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Consider the spam detection problem relevant for a email client – Label an email as spam or not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Next, consider an even more interesting problem, an unsolved problem as of now…..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Finally, the problem of grouping a new article into various categories – think of google news..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Those are Predictive Analytics problems …Fine..how can we solve using Machine Learning?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0" name="Shape 2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Spam detection problem is a classification task, in fact a binary classification task, with only two possible output classes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Past knowledge could come from labeled emails, emails which are marked as Spam or not..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Of course, we need to preprocess the data and represent every email in a suitable representation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which is the feature extraction process. For example..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With the past email features, and the labels as in a email is SPAM or HAM,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learning algorithm will learn a model..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Inference algorithm uses the model to predict if an email is spam or not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after seeing the features of a new email…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8" name="Shape 3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News item grouping problem is a predictive clustering task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Where we want to group news articles into semantically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Meaningful categories let us say K categories..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 get started we need a dataset which is a collection of news articles,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Say we query Google with news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From this if we obtain features that capture the topic distributions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(say percentage of sports, education etc), then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our learning algorithm can cluster these news items according to the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Topics. Given a new article we can assign the best suited cluster.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5" name="Shape 3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So far our learning algorithm has been a black box, we talked about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how to pose the problem – with the discussion on task, dataset and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Features..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Now let us come to solving the ML problem..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Need to choose a model, and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then to choose a learning algorithm to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Implement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ML Theory – helps us to understand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The pros and cons of using different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Models and learning algorithms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1" name="Shape 3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Now let us make this less abstract with examples..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One possible model for the classification problem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Is a straight line separator to divide the different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Classes.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Couple of learning algorithms are perceptron and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Support Vector Machines (SVM)..The learning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Algorithm learns the parameters of the st. line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i.E slope and the intercept. 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Given a new point see which side of the line the</a:t>
            </a:r>
          </a:p>
          <a:p>
            <a:pPr defTabSz="457153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t>Point belongs to and then decide the class label..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6"/>
          <p:cNvSpPr/>
          <p:nvPr/>
        </p:nvSpPr>
        <p:spPr>
          <a:xfrm>
            <a:off x="3048000" y="2468879"/>
            <a:ext cx="18288000" cy="6400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18" name="Rectangle 7"/>
          <p:cNvSpPr/>
          <p:nvPr/>
        </p:nvSpPr>
        <p:spPr>
          <a:xfrm>
            <a:off x="3048000" y="2560320"/>
            <a:ext cx="1066800" cy="457201"/>
          </a:xfrm>
          <a:prstGeom prst="rect">
            <a:avLst/>
          </a:prstGeom>
          <a:solidFill>
            <a:srgbClr val="DD8047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19" name="Rectangle 8"/>
          <p:cNvSpPr/>
          <p:nvPr/>
        </p:nvSpPr>
        <p:spPr>
          <a:xfrm>
            <a:off x="4229100" y="2560320"/>
            <a:ext cx="17106900" cy="457201"/>
          </a:xfrm>
          <a:prstGeom prst="rect">
            <a:avLst/>
          </a:prstGeom>
          <a:solidFill>
            <a:srgbClr val="94B6D2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4273296" y="457200"/>
            <a:ext cx="16306801" cy="1981200"/>
          </a:xfrm>
          <a:prstGeom prst="rect">
            <a:avLst/>
          </a:prstGeom>
        </p:spPr>
        <p:txBody>
          <a:bodyPr lIns="91429" tIns="91429" rIns="91429" bIns="91429"/>
          <a:lstStyle>
            <a:lvl1pPr algn="l" defTabSz="1828800">
              <a:defRPr cap="none" sz="8800">
                <a:solidFill>
                  <a:srgbClr val="775F55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idx="1"/>
          </p:nvPr>
        </p:nvSpPr>
        <p:spPr>
          <a:xfrm>
            <a:off x="4273296" y="3200400"/>
            <a:ext cx="16306801" cy="8991600"/>
          </a:xfrm>
          <a:prstGeom prst="rect">
            <a:avLst/>
          </a:prstGeom>
        </p:spPr>
        <p:txBody>
          <a:bodyPr lIns="91429" tIns="91429" rIns="91429" bIns="91429" anchor="t"/>
          <a:lstStyle>
            <a:lvl1pPr marL="640013" indent="-640013" defTabSz="1828800">
              <a:spcBef>
                <a:spcPts val="1400"/>
              </a:spcBef>
              <a:buClr>
                <a:srgbClr val="DD8047"/>
              </a:buClr>
              <a:buSzPct val="60000"/>
              <a:buChar char="◻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  <a:lvl2pPr marL="977603" indent="-611882" defTabSz="1828800">
              <a:spcBef>
                <a:spcPts val="1400"/>
              </a:spcBef>
              <a:buClr>
                <a:srgbClr val="DD8047"/>
              </a:buClr>
              <a:buSzPct val="70000"/>
              <a:buChar char="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2pPr>
            <a:lvl3pPr marL="1262139" indent="-576411" defTabSz="1828800">
              <a:spcBef>
                <a:spcPts val="1400"/>
              </a:spcBef>
              <a:buClr>
                <a:srgbClr val="DD8047"/>
              </a:buClr>
              <a:buSzPct val="7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3pPr>
            <a:lvl4pPr marL="1805754" indent="-662873" defTabSz="1828800">
              <a:spcBef>
                <a:spcPts val="1400"/>
              </a:spcBef>
              <a:buClr>
                <a:srgbClr val="DD8047"/>
              </a:buClr>
              <a:buSzPct val="7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4pPr>
            <a:lvl5pPr marL="2262906" indent="-662873" defTabSz="1828800">
              <a:spcBef>
                <a:spcPts val="1400"/>
              </a:spcBef>
              <a:buClr>
                <a:srgbClr val="DD8047"/>
              </a:buClr>
              <a:buSzPct val="65000"/>
              <a:buChar char="■"/>
              <a:defRPr sz="5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3294881" y="2500639"/>
            <a:ext cx="573038" cy="576561"/>
          </a:xfrm>
          <a:prstGeom prst="rect">
            <a:avLst/>
          </a:prstGeom>
        </p:spPr>
        <p:txBody>
          <a:bodyPr lIns="91429" tIns="91429" rIns="91429" bIns="91429" anchor="ctr">
            <a:normAutofit fontScale="100000" lnSpcReduction="0"/>
          </a:bodyPr>
          <a:lstStyle>
            <a:lvl1pPr defTabSz="914306">
              <a:defRPr b="1" sz="28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 txBox="1"/>
          <p:nvPr>
            <p:ph type="title"/>
          </p:nvPr>
        </p:nvSpPr>
        <p:spPr>
          <a:xfrm>
            <a:off x="3962400" y="549276"/>
            <a:ext cx="16459200" cy="2286001"/>
          </a:xfrm>
          <a:prstGeom prst="rect">
            <a:avLst/>
          </a:prstGeom>
        </p:spPr>
        <p:txBody>
          <a:bodyPr lIns="91439" tIns="91439" rIns="91439" bIns="91439"/>
          <a:lstStyle>
            <a:lvl1pPr defTabSz="914400">
              <a:defRPr cap="none" sz="8800">
                <a:solidFill>
                  <a:srgbClr val="CCC1DA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0" name="Body Level One…"/>
          <p:cNvSpPr txBox="1"/>
          <p:nvPr>
            <p:ph type="body" idx="1"/>
          </p:nvPr>
        </p:nvSpPr>
        <p:spPr>
          <a:xfrm>
            <a:off x="3962400" y="3200400"/>
            <a:ext cx="16459200" cy="9051926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685800" indent="-685800" defTabSz="914400">
              <a:spcBef>
                <a:spcPts val="1300"/>
              </a:spcBef>
              <a:buSzPct val="100000"/>
              <a:buFont typeface="Arial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1123950" indent="-666750" defTabSz="914400">
              <a:spcBef>
                <a:spcPts val="1300"/>
              </a:spcBef>
              <a:buSzPct val="100000"/>
              <a:buFont typeface="Arial"/>
              <a:buChar char="–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554479" indent="-640079" defTabSz="914400">
              <a:spcBef>
                <a:spcPts val="1300"/>
              </a:spcBef>
              <a:buSzPct val="100000"/>
              <a:buFont typeface="Arial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011679" indent="-640079" defTabSz="914400">
              <a:spcBef>
                <a:spcPts val="1300"/>
              </a:spcBef>
              <a:buSzPct val="100000"/>
              <a:buFont typeface="Arial"/>
              <a:buChar char="–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68879" indent="-640079" defTabSz="914400">
              <a:spcBef>
                <a:spcPts val="1300"/>
              </a:spcBef>
              <a:buSzPct val="100000"/>
              <a:buFont typeface="Arial"/>
              <a:buChar char="»"/>
              <a:defRPr sz="5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19917052" y="12835870"/>
            <a:ext cx="504548" cy="483910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306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6.tif"/><Relationship Id="rId4" Type="http://schemas.openxmlformats.org/officeDocument/2006/relationships/image" Target="../media/image2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4.tif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Introduction to M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ML</a:t>
            </a:r>
          </a:p>
        </p:txBody>
      </p:sp>
      <p:sp>
        <p:nvSpPr>
          <p:cNvPr id="141" name="Dinesh Babu J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Dinesh Babu J</a:t>
            </a:r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3" name="iiitb_logo2.png" descr="iiitb_logo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43054" y="10953712"/>
            <a:ext cx="5914915" cy="19716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Spam detection problem</a:t>
            </a:r>
          </a:p>
        </p:txBody>
      </p:sp>
      <p:sp>
        <p:nvSpPr>
          <p:cNvPr id="249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4512536"/>
          </a:xfrm>
          <a:prstGeom prst="rect">
            <a:avLst/>
          </a:prstGeom>
        </p:spPr>
        <p:txBody>
          <a:bodyPr/>
          <a:lstStyle/>
          <a:p>
            <a:pPr marL="522986" indent="-522986" defTabSz="586104">
              <a:spcBef>
                <a:spcPts val="4600"/>
              </a:spcBef>
              <a:defRPr sz="4544"/>
            </a:pPr>
            <a:r>
              <a:t>Task – </a:t>
            </a:r>
            <a:r>
              <a:rPr>
                <a:solidFill>
                  <a:srgbClr val="AA7942"/>
                </a:solidFill>
              </a:rPr>
              <a:t>Classification</a:t>
            </a:r>
            <a:r>
              <a:t> {SPAM(+1), HAM(-1)}</a:t>
            </a:r>
          </a:p>
          <a:p>
            <a:pPr marL="522986" indent="-522986" defTabSz="586104">
              <a:spcBef>
                <a:spcPts val="4600"/>
              </a:spcBef>
              <a:defRPr sz="4544"/>
            </a:pPr>
            <a:r>
              <a:t>Dataset – {Emails, SPAM/HAM Label}</a:t>
            </a:r>
          </a:p>
          <a:p>
            <a:pPr lvl="1" marL="947912" indent="-424926" defTabSz="586104">
              <a:spcBef>
                <a:spcPts val="700"/>
              </a:spcBef>
              <a:buClr>
                <a:srgbClr val="94B6D2"/>
              </a:buClr>
              <a:defRPr sz="3691"/>
            </a:pPr>
            <a:r>
              <a:t>Gmail: User flagging</a:t>
            </a:r>
          </a:p>
          <a:p>
            <a:pPr marL="522986" indent="-522986" defTabSz="586104">
              <a:spcBef>
                <a:spcPts val="4600"/>
              </a:spcBef>
              <a:defRPr sz="4544"/>
            </a:pPr>
            <a:r>
              <a:t>Features – {x</a:t>
            </a:r>
            <a:r>
              <a:rPr baseline="-18125"/>
              <a:t>1</a:t>
            </a:r>
            <a:r>
              <a:t>, x</a:t>
            </a:r>
            <a:r>
              <a:rPr baseline="-18125"/>
              <a:t>2</a:t>
            </a:r>
            <a:r>
              <a:t>…} e.g. frequency of occurrence of certain words (LOTTERY – 10; VIAGRA – 8..) </a:t>
            </a:r>
          </a:p>
        </p:txBody>
      </p:sp>
      <p:grpSp>
        <p:nvGrpSpPr>
          <p:cNvPr id="257" name="Group 14"/>
          <p:cNvGrpSpPr/>
          <p:nvPr/>
        </p:nvGrpSpPr>
        <p:grpSpPr>
          <a:xfrm>
            <a:off x="4364736" y="8767433"/>
            <a:ext cx="9761475" cy="1823875"/>
            <a:chOff x="0" y="0"/>
            <a:chExt cx="9761473" cy="1823874"/>
          </a:xfrm>
        </p:grpSpPr>
        <p:grpSp>
          <p:nvGrpSpPr>
            <p:cNvPr id="252" name="Rectangle 4"/>
            <p:cNvGrpSpPr/>
            <p:nvPr/>
          </p:nvGrpSpPr>
          <p:grpSpPr>
            <a:xfrm>
              <a:off x="3442875" y="115150"/>
              <a:ext cx="4017819" cy="1708725"/>
              <a:chOff x="0" y="0"/>
              <a:chExt cx="4017817" cy="1708723"/>
            </a:xfrm>
          </p:grpSpPr>
          <p:sp>
            <p:nvSpPr>
              <p:cNvPr id="250" name="Rectangle"/>
              <p:cNvSpPr/>
              <p:nvPr/>
            </p:nvSpPr>
            <p:spPr>
              <a:xfrm>
                <a:off x="0" y="0"/>
                <a:ext cx="4017818" cy="1708724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251" name="Learning…"/>
              <p:cNvSpPr/>
              <p:nvPr/>
            </p:nvSpPr>
            <p:spPr>
              <a:xfrm>
                <a:off x="101439" y="854361"/>
                <a:ext cx="381494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253" name="Straight Arrow Connector 5"/>
            <p:cNvSpPr/>
            <p:nvPr/>
          </p:nvSpPr>
          <p:spPr>
            <a:xfrm flipH="1" flipV="1">
              <a:off x="7506869" y="946422"/>
              <a:ext cx="1616365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254" name="Straight Arrow Connector 6"/>
            <p:cNvSpPr/>
            <p:nvPr/>
          </p:nvSpPr>
          <p:spPr>
            <a:xfrm flipV="1">
              <a:off x="1854226" y="923330"/>
              <a:ext cx="1524001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255" name="TextBox 7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Past Email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features</a:t>
              </a:r>
            </a:p>
          </p:txBody>
        </p:sp>
        <p:sp>
          <p:nvSpPr>
            <p:cNvPr id="256" name="TextBox 8"/>
            <p:cNvSpPr/>
            <p:nvPr/>
          </p:nvSpPr>
          <p:spPr>
            <a:xfrm>
              <a:off x="8491473" y="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Answers: SPAM/HAM</a:t>
              </a:r>
            </a:p>
          </p:txBody>
        </p:sp>
      </p:grpSp>
      <p:grpSp>
        <p:nvGrpSpPr>
          <p:cNvPr id="260" name="Rectangle 9"/>
          <p:cNvGrpSpPr/>
          <p:nvPr/>
        </p:nvGrpSpPr>
        <p:grpSpPr>
          <a:xfrm>
            <a:off x="7807611" y="11655514"/>
            <a:ext cx="4017819" cy="1708725"/>
            <a:chOff x="0" y="0"/>
            <a:chExt cx="4017817" cy="1708723"/>
          </a:xfrm>
        </p:grpSpPr>
        <p:sp>
          <p:nvSpPr>
            <p:cNvPr id="258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259" name="Inference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Inference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261" name="Straight Arrow Connector 10"/>
          <p:cNvSpPr/>
          <p:nvPr/>
        </p:nvSpPr>
        <p:spPr>
          <a:xfrm flipV="1">
            <a:off x="11825430" y="12486785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62" name="Straight Arrow Connector 11"/>
          <p:cNvSpPr/>
          <p:nvPr/>
        </p:nvSpPr>
        <p:spPr>
          <a:xfrm flipV="1">
            <a:off x="6218962" y="12463694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63" name="TextBox 12"/>
          <p:cNvSpPr txBox="1"/>
          <p:nvPr/>
        </p:nvSpPr>
        <p:spPr>
          <a:xfrm>
            <a:off x="4435368" y="11563456"/>
            <a:ext cx="2746792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 Email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</a:t>
            </a:r>
          </a:p>
        </p:txBody>
      </p:sp>
      <p:sp>
        <p:nvSpPr>
          <p:cNvPr id="264" name="TextBox 13"/>
          <p:cNvSpPr txBox="1"/>
          <p:nvPr/>
        </p:nvSpPr>
        <p:spPr>
          <a:xfrm>
            <a:off x="12856209" y="11464931"/>
            <a:ext cx="5523033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Question: SPAM/HAM</a:t>
            </a:r>
          </a:p>
        </p:txBody>
      </p:sp>
      <p:sp>
        <p:nvSpPr>
          <p:cNvPr id="265" name="TextBox 3"/>
          <p:cNvSpPr txBox="1"/>
          <p:nvPr/>
        </p:nvSpPr>
        <p:spPr>
          <a:xfrm>
            <a:off x="14637779" y="41966"/>
            <a:ext cx="6553816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TASK, DATASET, FEATURES</a:t>
            </a:r>
          </a:p>
        </p:txBody>
      </p:sp>
      <p:sp>
        <p:nvSpPr>
          <p:cNvPr id="266" name="Straight Arrow Connector 16"/>
          <p:cNvSpPr/>
          <p:nvPr/>
        </p:nvSpPr>
        <p:spPr>
          <a:xfrm>
            <a:off x="9801786" y="10621599"/>
            <a:ext cx="14735" cy="103391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67" name="TextBox 18"/>
          <p:cNvSpPr txBox="1"/>
          <p:nvPr/>
        </p:nvSpPr>
        <p:spPr>
          <a:xfrm>
            <a:off x="10286603" y="10640125"/>
            <a:ext cx="1745180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2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ML Score prediction problem</a:t>
            </a:r>
          </a:p>
        </p:txBody>
      </p:sp>
      <p:sp>
        <p:nvSpPr>
          <p:cNvPr id="273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3846732"/>
          </a:xfrm>
          <a:prstGeom prst="rect">
            <a:avLst/>
          </a:prstGeom>
        </p:spPr>
        <p:txBody>
          <a:bodyPr/>
          <a:lstStyle/>
          <a:p>
            <a:pPr marL="464058" indent="-464058" defTabSz="520065">
              <a:spcBef>
                <a:spcPts val="4000"/>
              </a:spcBef>
              <a:defRPr sz="4032"/>
            </a:pPr>
            <a:r>
              <a:t>Task – </a:t>
            </a:r>
            <a:r>
              <a:rPr>
                <a:solidFill>
                  <a:srgbClr val="AA7942"/>
                </a:solidFill>
              </a:rPr>
              <a:t>Regression</a:t>
            </a:r>
            <a:r>
              <a:t> [0, 100]</a:t>
            </a:r>
          </a:p>
          <a:p>
            <a:pPr marL="464058" indent="-464058" defTabSz="520065">
              <a:spcBef>
                <a:spcPts val="4000"/>
              </a:spcBef>
              <a:defRPr sz="4032"/>
            </a:pPr>
            <a:r>
              <a:t>Dataset – {10th 12th Math score, ML score}</a:t>
            </a:r>
          </a:p>
          <a:p>
            <a:pPr lvl="1" marL="841105" indent="-377047" defTabSz="520065">
              <a:spcBef>
                <a:spcPts val="600"/>
              </a:spcBef>
              <a:buClr>
                <a:srgbClr val="94B6D2"/>
              </a:buClr>
              <a:defRPr sz="3275"/>
            </a:pPr>
            <a:r>
              <a:t>Questionnaire to past students</a:t>
            </a:r>
          </a:p>
          <a:p>
            <a:pPr marL="464058" indent="-464058" defTabSz="520065">
              <a:spcBef>
                <a:spcPts val="4000"/>
              </a:spcBef>
              <a:defRPr sz="4032"/>
            </a:pPr>
            <a:r>
              <a:t>Features – {x</a:t>
            </a:r>
            <a:r>
              <a:rPr baseline="-19665"/>
              <a:t>1</a:t>
            </a:r>
            <a:r>
              <a:t>, x</a:t>
            </a:r>
            <a:r>
              <a:rPr baseline="-19665"/>
              <a:t>2</a:t>
            </a:r>
            <a:r>
              <a:t>} e.g. {75, 80} </a:t>
            </a:r>
          </a:p>
        </p:txBody>
      </p:sp>
      <p:grpSp>
        <p:nvGrpSpPr>
          <p:cNvPr id="276" name="Rectangle 9"/>
          <p:cNvGrpSpPr/>
          <p:nvPr/>
        </p:nvGrpSpPr>
        <p:grpSpPr>
          <a:xfrm>
            <a:off x="8774545" y="7848082"/>
            <a:ext cx="4017819" cy="1708725"/>
            <a:chOff x="0" y="0"/>
            <a:chExt cx="4017817" cy="1708723"/>
          </a:xfrm>
        </p:grpSpPr>
        <p:sp>
          <p:nvSpPr>
            <p:cNvPr id="274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275" name="Learning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Learning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277" name="Straight Arrow Connector 11"/>
          <p:cNvSpPr/>
          <p:nvPr/>
        </p:nvSpPr>
        <p:spPr>
          <a:xfrm flipV="1">
            <a:off x="7185895" y="8656262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78" name="TextBox 12"/>
          <p:cNvSpPr txBox="1"/>
          <p:nvPr/>
        </p:nvSpPr>
        <p:spPr>
          <a:xfrm>
            <a:off x="4943589" y="7872631"/>
            <a:ext cx="3248046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Past students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Math marks</a:t>
            </a:r>
          </a:p>
        </p:txBody>
      </p:sp>
      <p:sp>
        <p:nvSpPr>
          <p:cNvPr id="279" name="Straight Arrow Connector 14"/>
          <p:cNvSpPr/>
          <p:nvPr/>
        </p:nvSpPr>
        <p:spPr>
          <a:xfrm flipV="1">
            <a:off x="12792364" y="11346266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80" name="Straight Arrow Connector 15"/>
          <p:cNvSpPr/>
          <p:nvPr/>
        </p:nvSpPr>
        <p:spPr>
          <a:xfrm flipV="1">
            <a:off x="7185895" y="11464473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81" name="TextBox 16"/>
          <p:cNvSpPr txBox="1"/>
          <p:nvPr/>
        </p:nvSpPr>
        <p:spPr>
          <a:xfrm>
            <a:off x="4999776" y="10591227"/>
            <a:ext cx="3502542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 student’s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Math marks</a:t>
            </a:r>
          </a:p>
        </p:txBody>
      </p:sp>
      <p:sp>
        <p:nvSpPr>
          <p:cNvPr id="282" name="TextBox 17"/>
          <p:cNvSpPr txBox="1"/>
          <p:nvPr/>
        </p:nvSpPr>
        <p:spPr>
          <a:xfrm>
            <a:off x="14249103" y="10814036"/>
            <a:ext cx="4970285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Question: ML score?</a:t>
            </a:r>
          </a:p>
        </p:txBody>
      </p:sp>
      <p:sp>
        <p:nvSpPr>
          <p:cNvPr id="283" name="TextBox 18"/>
          <p:cNvSpPr txBox="1"/>
          <p:nvPr/>
        </p:nvSpPr>
        <p:spPr>
          <a:xfrm>
            <a:off x="14407804" y="8102140"/>
            <a:ext cx="4557733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Answers: ML score</a:t>
            </a:r>
          </a:p>
        </p:txBody>
      </p:sp>
      <p:sp>
        <p:nvSpPr>
          <p:cNvPr id="284" name="Straight Arrow Connector 19"/>
          <p:cNvSpPr/>
          <p:nvPr/>
        </p:nvSpPr>
        <p:spPr>
          <a:xfrm flipH="1">
            <a:off x="12792364" y="8610078"/>
            <a:ext cx="1616365" cy="1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85" name="TextBox 20"/>
          <p:cNvSpPr txBox="1"/>
          <p:nvPr/>
        </p:nvSpPr>
        <p:spPr>
          <a:xfrm>
            <a:off x="14637779" y="41966"/>
            <a:ext cx="6553816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TASK, DATASET, FEATURES</a:t>
            </a:r>
          </a:p>
        </p:txBody>
      </p:sp>
      <p:grpSp>
        <p:nvGrpSpPr>
          <p:cNvPr id="288" name="Rectangle 21"/>
          <p:cNvGrpSpPr/>
          <p:nvPr/>
        </p:nvGrpSpPr>
        <p:grpSpPr>
          <a:xfrm>
            <a:off x="8765514" y="10590721"/>
            <a:ext cx="4017819" cy="1708725"/>
            <a:chOff x="0" y="0"/>
            <a:chExt cx="4017817" cy="1708723"/>
          </a:xfrm>
        </p:grpSpPr>
        <p:sp>
          <p:nvSpPr>
            <p:cNvPr id="286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287" name="Inference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Inference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289" name="Straight Arrow Connector 22"/>
          <p:cNvSpPr/>
          <p:nvPr/>
        </p:nvSpPr>
        <p:spPr>
          <a:xfrm>
            <a:off x="10759688" y="9556807"/>
            <a:ext cx="14735" cy="103391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290" name="TextBox 23"/>
          <p:cNvSpPr txBox="1"/>
          <p:nvPr/>
        </p:nvSpPr>
        <p:spPr>
          <a:xfrm>
            <a:off x="11350344" y="9722071"/>
            <a:ext cx="1745179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2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2947" y="81475"/>
            <a:ext cx="21507262" cy="12590180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Credit:…"/>
          <p:cNvSpPr txBox="1"/>
          <p:nvPr/>
        </p:nvSpPr>
        <p:spPr>
          <a:xfrm>
            <a:off x="21447878" y="4969550"/>
            <a:ext cx="2957538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Credit: </a:t>
            </a:r>
          </a:p>
          <a:p>
            <a:pPr/>
            <a:r>
              <a:t>Prof. Srihari</a:t>
            </a:r>
          </a:p>
        </p:txBody>
      </p:sp>
      <p:sp>
        <p:nvSpPr>
          <p:cNvPr id="2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News item grouping problem</a:t>
            </a:r>
          </a:p>
        </p:txBody>
      </p:sp>
      <p:sp>
        <p:nvSpPr>
          <p:cNvPr id="298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4466708"/>
          </a:xfrm>
          <a:prstGeom prst="rect">
            <a:avLst/>
          </a:prstGeom>
        </p:spPr>
        <p:txBody>
          <a:bodyPr/>
          <a:lstStyle/>
          <a:p>
            <a:pPr marL="456691" indent="-456691" defTabSz="511809">
              <a:spcBef>
                <a:spcPts val="4000"/>
              </a:spcBef>
              <a:defRPr sz="3968"/>
            </a:pPr>
            <a:r>
              <a:t>Predictive Clustering task:</a:t>
            </a:r>
          </a:p>
          <a:p>
            <a:pPr lvl="1" marL="827754" indent="-371062" defTabSz="511809">
              <a:spcBef>
                <a:spcPts val="600"/>
              </a:spcBef>
              <a:buClr>
                <a:srgbClr val="94B6D2"/>
              </a:buClr>
              <a:defRPr sz="3224"/>
            </a:pPr>
            <a:r>
              <a:t>Assign one of {1, 2, ….K} to a news article</a:t>
            </a:r>
          </a:p>
          <a:p>
            <a:pPr marL="456691" indent="-456691" defTabSz="511809">
              <a:spcBef>
                <a:spcPts val="4000"/>
              </a:spcBef>
              <a:defRPr sz="3968"/>
            </a:pPr>
            <a:r>
              <a:t>Dataset – set of news articles</a:t>
            </a:r>
          </a:p>
          <a:p>
            <a:pPr lvl="1" marL="827754" indent="-371062" defTabSz="511809">
              <a:spcBef>
                <a:spcPts val="600"/>
              </a:spcBef>
              <a:buClr>
                <a:srgbClr val="94B6D2"/>
              </a:buClr>
              <a:defRPr sz="3224"/>
            </a:pPr>
            <a:r>
              <a:t>Query Google with “news”</a:t>
            </a:r>
          </a:p>
          <a:p>
            <a:pPr marL="456691" indent="-456691" defTabSz="511809">
              <a:spcBef>
                <a:spcPts val="4000"/>
              </a:spcBef>
              <a:defRPr sz="3968"/>
            </a:pPr>
            <a:r>
              <a:t>Features – {x</a:t>
            </a:r>
            <a:r>
              <a:rPr baseline="-19886"/>
              <a:t>1</a:t>
            </a:r>
            <a:r>
              <a:t>, x</a:t>
            </a:r>
            <a:r>
              <a:rPr baseline="-19886"/>
              <a:t>2</a:t>
            </a:r>
            <a:r>
              <a:t>, x</a:t>
            </a:r>
            <a:r>
              <a:rPr baseline="-19886"/>
              <a:t>3</a:t>
            </a:r>
            <a:r>
              <a:t>, x</a:t>
            </a:r>
            <a:r>
              <a:rPr baseline="-19886"/>
              <a:t>4</a:t>
            </a:r>
            <a:r>
              <a:t>} e.g. {topic distributions}</a:t>
            </a:r>
          </a:p>
        </p:txBody>
      </p:sp>
      <p:grpSp>
        <p:nvGrpSpPr>
          <p:cNvPr id="301" name="Rectangle 9"/>
          <p:cNvGrpSpPr/>
          <p:nvPr/>
        </p:nvGrpSpPr>
        <p:grpSpPr>
          <a:xfrm>
            <a:off x="8774545" y="8525409"/>
            <a:ext cx="4017819" cy="1708725"/>
            <a:chOff x="0" y="0"/>
            <a:chExt cx="4017817" cy="1708723"/>
          </a:xfrm>
        </p:grpSpPr>
        <p:sp>
          <p:nvSpPr>
            <p:cNvPr id="299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00" name="Learning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Learning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302" name="Straight Arrow Connector 10"/>
          <p:cNvSpPr/>
          <p:nvPr/>
        </p:nvSpPr>
        <p:spPr>
          <a:xfrm flipV="1">
            <a:off x="12792364" y="9356682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03" name="Straight Arrow Connector 11"/>
          <p:cNvSpPr/>
          <p:nvPr/>
        </p:nvSpPr>
        <p:spPr>
          <a:xfrm flipV="1">
            <a:off x="7185895" y="9333589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04" name="TextBox 12"/>
          <p:cNvSpPr txBox="1"/>
          <p:nvPr/>
        </p:nvSpPr>
        <p:spPr>
          <a:xfrm>
            <a:off x="4094805" y="8352907"/>
            <a:ext cx="3526057" cy="2164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 from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collection of 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news items</a:t>
            </a:r>
          </a:p>
        </p:txBody>
      </p:sp>
      <p:sp>
        <p:nvSpPr>
          <p:cNvPr id="305" name="Straight Arrow Connector 14"/>
          <p:cNvSpPr/>
          <p:nvPr/>
        </p:nvSpPr>
        <p:spPr>
          <a:xfrm flipV="1">
            <a:off x="12727713" y="12168908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06" name="Straight Arrow Connector 15"/>
          <p:cNvSpPr/>
          <p:nvPr/>
        </p:nvSpPr>
        <p:spPr>
          <a:xfrm flipV="1">
            <a:off x="7185895" y="12260657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07" name="TextBox 16"/>
          <p:cNvSpPr txBox="1"/>
          <p:nvPr/>
        </p:nvSpPr>
        <p:spPr>
          <a:xfrm>
            <a:off x="4505855" y="11445441"/>
            <a:ext cx="2992955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New article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</a:t>
            </a:r>
          </a:p>
        </p:txBody>
      </p:sp>
      <p:sp>
        <p:nvSpPr>
          <p:cNvPr id="308" name="TextBox 18"/>
          <p:cNvSpPr txBox="1"/>
          <p:nvPr/>
        </p:nvSpPr>
        <p:spPr>
          <a:xfrm>
            <a:off x="14407804" y="8779467"/>
            <a:ext cx="4083567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Cluster IDs for 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every news item</a:t>
            </a:r>
          </a:p>
        </p:txBody>
      </p:sp>
      <p:sp>
        <p:nvSpPr>
          <p:cNvPr id="309" name="TextBox 19"/>
          <p:cNvSpPr txBox="1"/>
          <p:nvPr/>
        </p:nvSpPr>
        <p:spPr>
          <a:xfrm>
            <a:off x="14343153" y="11429659"/>
            <a:ext cx="3544810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Which Cluster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Is best suited?</a:t>
            </a:r>
          </a:p>
        </p:txBody>
      </p:sp>
      <p:sp>
        <p:nvSpPr>
          <p:cNvPr id="310" name="TextBox 17"/>
          <p:cNvSpPr txBox="1"/>
          <p:nvPr/>
        </p:nvSpPr>
        <p:spPr>
          <a:xfrm>
            <a:off x="14637779" y="41966"/>
            <a:ext cx="6553816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TASK, DATASET, FEATURES</a:t>
            </a:r>
          </a:p>
        </p:txBody>
      </p:sp>
      <p:grpSp>
        <p:nvGrpSpPr>
          <p:cNvPr id="313" name="Rectangle 21"/>
          <p:cNvGrpSpPr/>
          <p:nvPr/>
        </p:nvGrpSpPr>
        <p:grpSpPr>
          <a:xfrm>
            <a:off x="8765514" y="11213021"/>
            <a:ext cx="4017819" cy="1708725"/>
            <a:chOff x="0" y="0"/>
            <a:chExt cx="4017817" cy="1708723"/>
          </a:xfrm>
        </p:grpSpPr>
        <p:sp>
          <p:nvSpPr>
            <p:cNvPr id="311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12" name="Inference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Inference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314" name="Straight Arrow Connector 22"/>
          <p:cNvSpPr/>
          <p:nvPr/>
        </p:nvSpPr>
        <p:spPr>
          <a:xfrm>
            <a:off x="10759688" y="10179107"/>
            <a:ext cx="14735" cy="103391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15" name="TextBox 23"/>
          <p:cNvSpPr txBox="1"/>
          <p:nvPr/>
        </p:nvSpPr>
        <p:spPr>
          <a:xfrm>
            <a:off x="11350344" y="10344371"/>
            <a:ext cx="1745179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3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build a ML algorithm</a:t>
            </a:r>
          </a:p>
        </p:txBody>
      </p:sp>
      <p:sp>
        <p:nvSpPr>
          <p:cNvPr id="32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The previous viewpoint was a requirement viewpoint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Let us take an engineering viewpoint of Machine Learning 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Machine learning consists of “tasks, models,  features, and datasets”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To start: Pose a suitable task, Collect a good dataset, Extract relevant features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/>
            </a:pPr>
            <a:r>
              <a:t>To solve: Choose a </a:t>
            </a:r>
            <a:r>
              <a:rPr>
                <a:solidFill>
                  <a:srgbClr val="1D3DFE"/>
                </a:solidFill>
              </a:rPr>
              <a:t>model</a:t>
            </a:r>
            <a:r>
              <a:t> to implement, Learn a model using the dataset (</a:t>
            </a:r>
            <a:r>
              <a:rPr>
                <a:solidFill>
                  <a:srgbClr val="0433FF"/>
                </a:solidFill>
              </a:rPr>
              <a:t>learning algorithm</a:t>
            </a:r>
            <a:r>
              <a:t>), use the model to predict (</a:t>
            </a:r>
            <a:r>
              <a:rPr>
                <a:solidFill>
                  <a:srgbClr val="0433FF"/>
                </a:solidFill>
              </a:rPr>
              <a:t>inference algorithm</a:t>
            </a:r>
            <a:r>
              <a:t>)</a:t>
            </a:r>
          </a:p>
        </p:txBody>
      </p:sp>
      <p:sp>
        <p:nvSpPr>
          <p:cNvPr id="322" name="TextBox 3"/>
          <p:cNvSpPr txBox="1"/>
          <p:nvPr/>
        </p:nvSpPr>
        <p:spPr>
          <a:xfrm>
            <a:off x="18527115" y="12915779"/>
            <a:ext cx="2702095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…Let’s solve</a:t>
            </a:r>
          </a:p>
        </p:txBody>
      </p:sp>
      <p:sp>
        <p:nvSpPr>
          <p:cNvPr id="3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1: Classification problem</a:t>
            </a:r>
          </a:p>
        </p:txBody>
      </p:sp>
      <p:sp>
        <p:nvSpPr>
          <p:cNvPr id="328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3650288"/>
          </a:xfrm>
          <a:prstGeom prst="rect">
            <a:avLst/>
          </a:prstGeom>
        </p:spPr>
        <p:txBody>
          <a:bodyPr/>
          <a:lstStyle/>
          <a:p>
            <a:pPr marL="390397" indent="-390397" defTabSz="437514">
              <a:spcBef>
                <a:spcPts val="3400"/>
              </a:spcBef>
              <a:defRPr sz="3391"/>
            </a:pPr>
            <a:r>
              <a:t>e.g. Spam detection problem</a:t>
            </a:r>
          </a:p>
          <a:p>
            <a:pPr marL="390397" indent="-390397" defTabSz="437514">
              <a:spcBef>
                <a:spcPts val="3400"/>
              </a:spcBef>
              <a:defRPr sz="3391"/>
            </a:pPr>
          </a:p>
          <a:p>
            <a:pPr marL="390397" indent="-390397" defTabSz="437514">
              <a:spcBef>
                <a:spcPts val="3400"/>
              </a:spcBef>
              <a:defRPr sz="3391"/>
            </a:pPr>
          </a:p>
          <a:p>
            <a:pPr marL="390397" indent="-390397" defTabSz="437514">
              <a:spcBef>
                <a:spcPts val="3400"/>
              </a:spcBef>
              <a:defRPr sz="3391"/>
            </a:pPr>
            <a:r>
              <a:t>Models: straight line to divide (a linear model)</a:t>
            </a:r>
          </a:p>
        </p:txBody>
      </p:sp>
      <p:grpSp>
        <p:nvGrpSpPr>
          <p:cNvPr id="336" name="Group 3"/>
          <p:cNvGrpSpPr/>
          <p:nvPr/>
        </p:nvGrpSpPr>
        <p:grpSpPr>
          <a:xfrm>
            <a:off x="5079586" y="4344098"/>
            <a:ext cx="9971549" cy="1823875"/>
            <a:chOff x="0" y="0"/>
            <a:chExt cx="9971547" cy="1823874"/>
          </a:xfrm>
        </p:grpSpPr>
        <p:grpSp>
          <p:nvGrpSpPr>
            <p:cNvPr id="331" name="Rectangle 8"/>
            <p:cNvGrpSpPr/>
            <p:nvPr/>
          </p:nvGrpSpPr>
          <p:grpSpPr>
            <a:xfrm>
              <a:off x="3442875" y="115150"/>
              <a:ext cx="4017819" cy="1708725"/>
              <a:chOff x="0" y="0"/>
              <a:chExt cx="4017817" cy="1708723"/>
            </a:xfrm>
          </p:grpSpPr>
          <p:sp>
            <p:nvSpPr>
              <p:cNvPr id="329" name="Rectangle"/>
              <p:cNvSpPr/>
              <p:nvPr/>
            </p:nvSpPr>
            <p:spPr>
              <a:xfrm>
                <a:off x="0" y="0"/>
                <a:ext cx="4017818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330" name="Learning…"/>
              <p:cNvSpPr/>
              <p:nvPr/>
            </p:nvSpPr>
            <p:spPr>
              <a:xfrm>
                <a:off x="101439" y="854361"/>
                <a:ext cx="381494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332" name="Straight Arrow Connector 9"/>
            <p:cNvSpPr/>
            <p:nvPr/>
          </p:nvSpPr>
          <p:spPr>
            <a:xfrm flipH="1" flipV="1">
              <a:off x="7506869" y="946421"/>
              <a:ext cx="1616365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33" name="Straight Arrow Connector 10"/>
            <p:cNvSpPr/>
            <p:nvPr/>
          </p:nvSpPr>
          <p:spPr>
            <a:xfrm flipV="1">
              <a:off x="1854226" y="923329"/>
              <a:ext cx="1524001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34" name="TextBox 11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Past Emails</a:t>
              </a:r>
            </a:p>
          </p:txBody>
        </p:sp>
        <p:sp>
          <p:nvSpPr>
            <p:cNvPr id="335" name="TextBox 12"/>
            <p:cNvSpPr/>
            <p:nvPr/>
          </p:nvSpPr>
          <p:spPr>
            <a:xfrm>
              <a:off x="8701547" y="2309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Answers: Spam or not</a:t>
              </a:r>
            </a:p>
          </p:txBody>
        </p:sp>
      </p:grpSp>
      <p:sp>
        <p:nvSpPr>
          <p:cNvPr id="337" name="Straight Arrow Connector 13"/>
          <p:cNvSpPr/>
          <p:nvPr/>
        </p:nvSpPr>
        <p:spPr>
          <a:xfrm flipV="1">
            <a:off x="13313093" y="12896885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8" name="Straight Arrow Connector 15"/>
          <p:cNvSpPr/>
          <p:nvPr/>
        </p:nvSpPr>
        <p:spPr>
          <a:xfrm flipV="1">
            <a:off x="13313094" y="8512695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39" name="Oval 17"/>
          <p:cNvSpPr/>
          <p:nvPr/>
        </p:nvSpPr>
        <p:spPr>
          <a:xfrm>
            <a:off x="16941953" y="8738472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0" name="Oval 18"/>
          <p:cNvSpPr/>
          <p:nvPr/>
        </p:nvSpPr>
        <p:spPr>
          <a:xfrm>
            <a:off x="17246753" y="9184382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1" name="Oval 19"/>
          <p:cNvSpPr/>
          <p:nvPr/>
        </p:nvSpPr>
        <p:spPr>
          <a:xfrm>
            <a:off x="17246753" y="977704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2" name="Oval 20"/>
          <p:cNvSpPr/>
          <p:nvPr/>
        </p:nvSpPr>
        <p:spPr>
          <a:xfrm>
            <a:off x="16146096" y="878927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3" name="Oval 21"/>
          <p:cNvSpPr/>
          <p:nvPr/>
        </p:nvSpPr>
        <p:spPr>
          <a:xfrm>
            <a:off x="16654091" y="935371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4" name="Oval 22"/>
          <p:cNvSpPr/>
          <p:nvPr/>
        </p:nvSpPr>
        <p:spPr>
          <a:xfrm>
            <a:off x="16117873" y="9269048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5" name="Oval 23"/>
          <p:cNvSpPr/>
          <p:nvPr/>
        </p:nvSpPr>
        <p:spPr>
          <a:xfrm>
            <a:off x="16654091" y="9861709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6" name="Oval 24"/>
          <p:cNvSpPr/>
          <p:nvPr/>
        </p:nvSpPr>
        <p:spPr>
          <a:xfrm>
            <a:off x="14532294" y="1132361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7" name="Oval 25"/>
          <p:cNvSpPr/>
          <p:nvPr/>
        </p:nvSpPr>
        <p:spPr>
          <a:xfrm>
            <a:off x="15226078" y="12012249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8" name="Oval 26"/>
          <p:cNvSpPr/>
          <p:nvPr/>
        </p:nvSpPr>
        <p:spPr>
          <a:xfrm>
            <a:off x="15660679" y="1132361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49" name="Oval 27"/>
          <p:cNvSpPr/>
          <p:nvPr/>
        </p:nvSpPr>
        <p:spPr>
          <a:xfrm>
            <a:off x="13923495" y="11058320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0" name="Oval 28"/>
          <p:cNvSpPr/>
          <p:nvPr/>
        </p:nvSpPr>
        <p:spPr>
          <a:xfrm>
            <a:off x="15068018" y="1090028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1" name="Oval 29"/>
          <p:cNvSpPr/>
          <p:nvPr/>
        </p:nvSpPr>
        <p:spPr>
          <a:xfrm>
            <a:off x="14531799" y="10815615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2" name="Oval 30"/>
          <p:cNvSpPr/>
          <p:nvPr/>
        </p:nvSpPr>
        <p:spPr>
          <a:xfrm>
            <a:off x="15068018" y="11408278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3" name="TextBox 31"/>
          <p:cNvSpPr txBox="1"/>
          <p:nvPr/>
        </p:nvSpPr>
        <p:spPr>
          <a:xfrm>
            <a:off x="18583171" y="11746945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354" name="TextBox 32"/>
          <p:cNvSpPr txBox="1"/>
          <p:nvPr/>
        </p:nvSpPr>
        <p:spPr>
          <a:xfrm>
            <a:off x="12196202" y="8666275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355" name="Straight Connector 34"/>
          <p:cNvSpPr/>
          <p:nvPr/>
        </p:nvSpPr>
        <p:spPr>
          <a:xfrm>
            <a:off x="14078719" y="8738471"/>
            <a:ext cx="3478480" cy="3443114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6" name="Straight Arrow Connector 35"/>
          <p:cNvSpPr/>
          <p:nvPr/>
        </p:nvSpPr>
        <p:spPr>
          <a:xfrm flipV="1">
            <a:off x="4745944" y="12911897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7" name="Straight Arrow Connector 36"/>
          <p:cNvSpPr/>
          <p:nvPr/>
        </p:nvSpPr>
        <p:spPr>
          <a:xfrm flipV="1">
            <a:off x="4745944" y="8527707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8" name="Oval 37"/>
          <p:cNvSpPr/>
          <p:nvPr/>
        </p:nvSpPr>
        <p:spPr>
          <a:xfrm>
            <a:off x="8374803" y="875348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59" name="Oval 38"/>
          <p:cNvSpPr/>
          <p:nvPr/>
        </p:nvSpPr>
        <p:spPr>
          <a:xfrm>
            <a:off x="8679603" y="919939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0" name="Oval 39"/>
          <p:cNvSpPr/>
          <p:nvPr/>
        </p:nvSpPr>
        <p:spPr>
          <a:xfrm>
            <a:off x="8679603" y="979205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1" name="Oval 40"/>
          <p:cNvSpPr/>
          <p:nvPr/>
        </p:nvSpPr>
        <p:spPr>
          <a:xfrm>
            <a:off x="7578945" y="880428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2" name="Oval 41"/>
          <p:cNvSpPr/>
          <p:nvPr/>
        </p:nvSpPr>
        <p:spPr>
          <a:xfrm>
            <a:off x="8086942" y="936872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3" name="Oval 42"/>
          <p:cNvSpPr/>
          <p:nvPr/>
        </p:nvSpPr>
        <p:spPr>
          <a:xfrm>
            <a:off x="7550723" y="9284059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4" name="Oval 43"/>
          <p:cNvSpPr/>
          <p:nvPr/>
        </p:nvSpPr>
        <p:spPr>
          <a:xfrm>
            <a:off x="8086942" y="9876721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5" name="Oval 44"/>
          <p:cNvSpPr/>
          <p:nvPr/>
        </p:nvSpPr>
        <p:spPr>
          <a:xfrm>
            <a:off x="5965144" y="1133862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6" name="Oval 45"/>
          <p:cNvSpPr/>
          <p:nvPr/>
        </p:nvSpPr>
        <p:spPr>
          <a:xfrm>
            <a:off x="6658928" y="12027261"/>
            <a:ext cx="310445" cy="338670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7" name="Oval 46"/>
          <p:cNvSpPr/>
          <p:nvPr/>
        </p:nvSpPr>
        <p:spPr>
          <a:xfrm>
            <a:off x="7093529" y="1133862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8" name="Oval 47"/>
          <p:cNvSpPr/>
          <p:nvPr/>
        </p:nvSpPr>
        <p:spPr>
          <a:xfrm>
            <a:off x="5356345" y="1107333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69" name="Oval 48"/>
          <p:cNvSpPr/>
          <p:nvPr/>
        </p:nvSpPr>
        <p:spPr>
          <a:xfrm>
            <a:off x="6500867" y="1091529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0" name="Oval 49"/>
          <p:cNvSpPr/>
          <p:nvPr/>
        </p:nvSpPr>
        <p:spPr>
          <a:xfrm>
            <a:off x="5964649" y="10830628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1" name="Oval 50"/>
          <p:cNvSpPr/>
          <p:nvPr/>
        </p:nvSpPr>
        <p:spPr>
          <a:xfrm>
            <a:off x="6500867" y="11423290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2" name="TextBox 51"/>
          <p:cNvSpPr txBox="1"/>
          <p:nvPr/>
        </p:nvSpPr>
        <p:spPr>
          <a:xfrm>
            <a:off x="10016021" y="11761958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373" name="TextBox 52"/>
          <p:cNvSpPr txBox="1"/>
          <p:nvPr/>
        </p:nvSpPr>
        <p:spPr>
          <a:xfrm>
            <a:off x="3629052" y="8681287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374" name="Straight Connector 53"/>
          <p:cNvSpPr/>
          <p:nvPr/>
        </p:nvSpPr>
        <p:spPr>
          <a:xfrm flipV="1">
            <a:off x="4745943" y="8274736"/>
            <a:ext cx="4244105" cy="4410553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5" name="Right Arrow 59"/>
          <p:cNvSpPr/>
          <p:nvPr/>
        </p:nvSpPr>
        <p:spPr>
          <a:xfrm>
            <a:off x="11197025" y="10830628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6" name="Oval 61"/>
          <p:cNvSpPr/>
          <p:nvPr/>
        </p:nvSpPr>
        <p:spPr>
          <a:xfrm>
            <a:off x="17353999" y="10872059"/>
            <a:ext cx="310445" cy="338669"/>
          </a:xfrm>
          <a:prstGeom prst="ellipse">
            <a:avLst/>
          </a:prstGeom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7" name="Oval 62"/>
          <p:cNvSpPr/>
          <p:nvPr/>
        </p:nvSpPr>
        <p:spPr>
          <a:xfrm>
            <a:off x="17348358" y="10866418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78" name="TextBox 54"/>
          <p:cNvSpPr txBox="1"/>
          <p:nvPr/>
        </p:nvSpPr>
        <p:spPr>
          <a:xfrm>
            <a:off x="12758404" y="46242"/>
            <a:ext cx="1109396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MODEL, LEARNING, INFERENCE ALGORITHM</a:t>
            </a:r>
          </a:p>
        </p:txBody>
      </p:sp>
      <p:sp>
        <p:nvSpPr>
          <p:cNvPr id="3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after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after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ntr" nodeType="after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afterEffect" presetSubtype="0" presetID="1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ntr" nodeType="afterEffect" presetSubtype="0" presetID="1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Class="entr" nodeType="after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clickEffect" presetSubtype="0" presetID="1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ntr" nodeType="clickEffect" presetSubtype="0" presetID="1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5" grpId="2"/>
      <p:bldP build="whole" bldLvl="1" animBg="1" rev="0" advAuto="0" spid="374" grpId="1"/>
      <p:bldP build="whole" bldLvl="1" animBg="1" rev="0" advAuto="0" spid="377" grpId="23"/>
      <p:bldP build="whole" bldLvl="1" animBg="1" rev="0" advAuto="0" spid="355" grpId="21"/>
      <p:bldP build="whole" bldLvl="1" animBg="1" rev="0" advAuto="0" spid="354" grpId="20"/>
      <p:bldP build="whole" bldLvl="1" animBg="1" rev="0" advAuto="0" spid="353" grpId="19"/>
      <p:bldP build="whole" bldLvl="1" animBg="1" rev="0" advAuto="0" spid="352" grpId="18"/>
      <p:bldP build="whole" bldLvl="1" animBg="1" rev="0" advAuto="0" spid="351" grpId="17"/>
      <p:bldP build="whole" bldLvl="1" animBg="1" rev="0" advAuto="0" spid="350" grpId="16"/>
      <p:bldP build="whole" bldLvl="1" animBg="1" rev="0" advAuto="0" spid="349" grpId="15"/>
      <p:bldP build="whole" bldLvl="1" animBg="1" rev="0" advAuto="0" spid="348" grpId="14"/>
      <p:bldP build="whole" bldLvl="1" animBg="1" rev="0" advAuto="0" spid="347" grpId="13"/>
      <p:bldP build="whole" bldLvl="1" animBg="1" rev="0" advAuto="0" spid="344" grpId="10"/>
      <p:bldP build="whole" bldLvl="1" animBg="1" rev="0" advAuto="0" spid="343" grpId="9"/>
      <p:bldP build="whole" bldLvl="1" animBg="1" rev="0" advAuto="0" spid="342" grpId="8"/>
      <p:bldP build="whole" bldLvl="1" animBg="1" rev="0" advAuto="0" spid="341" grpId="7"/>
      <p:bldP build="whole" bldLvl="1" animBg="1" rev="0" advAuto="0" spid="346" grpId="12"/>
      <p:bldP build="whole" bldLvl="1" animBg="1" rev="0" advAuto="0" spid="376" grpId="22"/>
      <p:bldP build="whole" bldLvl="1" animBg="1" rev="0" advAuto="0" spid="340" grpId="6"/>
      <p:bldP build="whole" bldLvl="1" animBg="1" rev="0" advAuto="0" spid="339" grpId="5"/>
      <p:bldP build="whole" bldLvl="1" animBg="1" rev="0" advAuto="0" spid="338" grpId="4"/>
      <p:bldP build="whole" bldLvl="1" animBg="1" rev="0" advAuto="0" spid="337" grpId="3"/>
      <p:bldP build="whole" bldLvl="1" animBg="1" rev="0" advAuto="0" spid="345" grpId="1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2: Regression problem</a:t>
            </a:r>
          </a:p>
        </p:txBody>
      </p:sp>
      <p:sp>
        <p:nvSpPr>
          <p:cNvPr id="384" name="Content Placeholder 2"/>
          <p:cNvSpPr txBox="1"/>
          <p:nvPr>
            <p:ph type="body" sz="quarter" idx="1"/>
          </p:nvPr>
        </p:nvSpPr>
        <p:spPr>
          <a:xfrm>
            <a:off x="673100" y="3835400"/>
            <a:ext cx="23050500" cy="1799410"/>
          </a:xfrm>
          <a:prstGeom prst="rect">
            <a:avLst/>
          </a:prstGeom>
        </p:spPr>
        <p:txBody>
          <a:bodyPr/>
          <a:lstStyle/>
          <a:p>
            <a:pPr marL="441960" indent="-441960" defTabSz="495300">
              <a:spcBef>
                <a:spcPts val="3900"/>
              </a:spcBef>
              <a:defRPr sz="3840"/>
            </a:pPr>
            <a:r>
              <a:t>e.g ML1 Score prediction problem</a:t>
            </a:r>
          </a:p>
          <a:p>
            <a:pPr marL="441960" indent="-441960" defTabSz="495300">
              <a:spcBef>
                <a:spcPts val="3900"/>
              </a:spcBef>
              <a:defRPr sz="3840"/>
            </a:pPr>
            <a:r>
              <a:t>Models: straight line to fit the data</a:t>
            </a:r>
          </a:p>
        </p:txBody>
      </p:sp>
      <p:sp>
        <p:nvSpPr>
          <p:cNvPr id="385" name="Straight Arrow Connector 35"/>
          <p:cNvSpPr/>
          <p:nvPr/>
        </p:nvSpPr>
        <p:spPr>
          <a:xfrm flipV="1">
            <a:off x="4745944" y="12911897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86" name="Straight Arrow Connector 36"/>
          <p:cNvSpPr/>
          <p:nvPr/>
        </p:nvSpPr>
        <p:spPr>
          <a:xfrm flipV="1">
            <a:off x="4745944" y="8555929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87" name="TextBox 51"/>
          <p:cNvSpPr txBox="1"/>
          <p:nvPr/>
        </p:nvSpPr>
        <p:spPr>
          <a:xfrm>
            <a:off x="10016021" y="11761958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388" name="TextBox 52"/>
          <p:cNvSpPr txBox="1"/>
          <p:nvPr/>
        </p:nvSpPr>
        <p:spPr>
          <a:xfrm>
            <a:off x="3629052" y="8681287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y</a:t>
            </a:r>
          </a:p>
        </p:txBody>
      </p:sp>
      <p:sp>
        <p:nvSpPr>
          <p:cNvPr id="389" name="Straight Connector 53"/>
          <p:cNvSpPr/>
          <p:nvPr/>
        </p:nvSpPr>
        <p:spPr>
          <a:xfrm flipH="1" flipV="1">
            <a:off x="6444535" y="8274735"/>
            <a:ext cx="2030449" cy="4613557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390" name="Right Arrow 59"/>
          <p:cNvSpPr/>
          <p:nvPr/>
        </p:nvSpPr>
        <p:spPr>
          <a:xfrm>
            <a:off x="11197025" y="10830628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grpSp>
        <p:nvGrpSpPr>
          <p:cNvPr id="398" name="Group 68"/>
          <p:cNvGrpSpPr/>
          <p:nvPr/>
        </p:nvGrpSpPr>
        <p:grpSpPr>
          <a:xfrm>
            <a:off x="3523516" y="5727012"/>
            <a:ext cx="11108128" cy="1823875"/>
            <a:chOff x="0" y="0"/>
            <a:chExt cx="11108127" cy="1823874"/>
          </a:xfrm>
        </p:grpSpPr>
        <p:grpSp>
          <p:nvGrpSpPr>
            <p:cNvPr id="393" name="Rectangle 63"/>
            <p:cNvGrpSpPr/>
            <p:nvPr/>
          </p:nvGrpSpPr>
          <p:grpSpPr>
            <a:xfrm>
              <a:off x="4204869" y="115150"/>
              <a:ext cx="4017817" cy="1708725"/>
              <a:chOff x="0" y="0"/>
              <a:chExt cx="4017815" cy="1708723"/>
            </a:xfrm>
          </p:grpSpPr>
          <p:sp>
            <p:nvSpPr>
              <p:cNvPr id="391" name="Rectangle"/>
              <p:cNvSpPr/>
              <p:nvPr/>
            </p:nvSpPr>
            <p:spPr>
              <a:xfrm>
                <a:off x="0" y="0"/>
                <a:ext cx="4017816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392" name="Learning…"/>
              <p:cNvSpPr/>
              <p:nvPr/>
            </p:nvSpPr>
            <p:spPr>
              <a:xfrm>
                <a:off x="101439" y="854361"/>
                <a:ext cx="3814938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394" name="Straight Arrow Connector 64"/>
            <p:cNvSpPr/>
            <p:nvPr/>
          </p:nvSpPr>
          <p:spPr>
            <a:xfrm flipV="1">
              <a:off x="2616219" y="923329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395" name="TextBox 65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Past students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10 th Maths 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marks</a:t>
              </a:r>
            </a:p>
          </p:txBody>
        </p:sp>
        <p:sp>
          <p:nvSpPr>
            <p:cNvPr id="396" name="TextBox 66"/>
            <p:cNvSpPr/>
            <p:nvPr/>
          </p:nvSpPr>
          <p:spPr>
            <a:xfrm>
              <a:off x="9838127" y="369208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Answers: ML1 score?</a:t>
              </a:r>
            </a:p>
          </p:txBody>
        </p:sp>
        <p:sp>
          <p:nvSpPr>
            <p:cNvPr id="397" name="Straight Arrow Connector 67"/>
            <p:cNvSpPr/>
            <p:nvPr/>
          </p:nvSpPr>
          <p:spPr>
            <a:xfrm flipH="1" flipV="1">
              <a:off x="8222688" y="877145"/>
              <a:ext cx="1616363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</p:grpSp>
      <p:sp>
        <p:nvSpPr>
          <p:cNvPr id="399" name="Multiply 69"/>
          <p:cNvSpPr/>
          <p:nvPr/>
        </p:nvSpPr>
        <p:spPr>
          <a:xfrm>
            <a:off x="5701202" y="10900155"/>
            <a:ext cx="346490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0" name="Multiply 70"/>
          <p:cNvSpPr/>
          <p:nvPr/>
        </p:nvSpPr>
        <p:spPr>
          <a:xfrm>
            <a:off x="6006002" y="11430731"/>
            <a:ext cx="346490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1" name="Multiply 71"/>
          <p:cNvSpPr/>
          <p:nvPr/>
        </p:nvSpPr>
        <p:spPr>
          <a:xfrm>
            <a:off x="6316443" y="10160741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2" name="Multiply 72"/>
          <p:cNvSpPr/>
          <p:nvPr/>
        </p:nvSpPr>
        <p:spPr>
          <a:xfrm>
            <a:off x="7021993" y="10076075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3" name="Multiply 73"/>
          <p:cNvSpPr/>
          <p:nvPr/>
        </p:nvSpPr>
        <p:spPr>
          <a:xfrm>
            <a:off x="8567027" y="8975401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4" name="Multiply 74"/>
          <p:cNvSpPr/>
          <p:nvPr/>
        </p:nvSpPr>
        <p:spPr>
          <a:xfrm>
            <a:off x="8036450" y="949276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5" name="Straight Arrow Connector 77"/>
          <p:cNvSpPr/>
          <p:nvPr/>
        </p:nvSpPr>
        <p:spPr>
          <a:xfrm flipV="1">
            <a:off x="13362567" y="12936655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6" name="Straight Arrow Connector 78"/>
          <p:cNvSpPr/>
          <p:nvPr/>
        </p:nvSpPr>
        <p:spPr>
          <a:xfrm flipV="1">
            <a:off x="13362568" y="8580687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07" name="TextBox 79"/>
          <p:cNvSpPr txBox="1"/>
          <p:nvPr/>
        </p:nvSpPr>
        <p:spPr>
          <a:xfrm>
            <a:off x="18632645" y="11786716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408" name="TextBox 80"/>
          <p:cNvSpPr txBox="1"/>
          <p:nvPr/>
        </p:nvSpPr>
        <p:spPr>
          <a:xfrm>
            <a:off x="12245675" y="8706046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y</a:t>
            </a:r>
          </a:p>
        </p:txBody>
      </p:sp>
      <p:sp>
        <p:nvSpPr>
          <p:cNvPr id="409" name="Straight Connector 81"/>
          <p:cNvSpPr/>
          <p:nvPr/>
        </p:nvSpPr>
        <p:spPr>
          <a:xfrm flipV="1">
            <a:off x="13659555" y="7879630"/>
            <a:ext cx="4540425" cy="4410551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0" name="Multiply 83"/>
          <p:cNvSpPr/>
          <p:nvPr/>
        </p:nvSpPr>
        <p:spPr>
          <a:xfrm>
            <a:off x="14317826" y="1092491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1" name="Multiply 84"/>
          <p:cNvSpPr/>
          <p:nvPr/>
        </p:nvSpPr>
        <p:spPr>
          <a:xfrm>
            <a:off x="14622626" y="1145548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2" name="Multiply 85"/>
          <p:cNvSpPr/>
          <p:nvPr/>
        </p:nvSpPr>
        <p:spPr>
          <a:xfrm>
            <a:off x="14933068" y="1018549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3" name="Multiply 86"/>
          <p:cNvSpPr/>
          <p:nvPr/>
        </p:nvSpPr>
        <p:spPr>
          <a:xfrm>
            <a:off x="15638617" y="1010083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4" name="Multiply 87"/>
          <p:cNvSpPr/>
          <p:nvPr/>
        </p:nvSpPr>
        <p:spPr>
          <a:xfrm>
            <a:off x="17183651" y="900015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5" name="Multiply 88"/>
          <p:cNvSpPr/>
          <p:nvPr/>
        </p:nvSpPr>
        <p:spPr>
          <a:xfrm>
            <a:off x="16653073" y="9517522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6" name="Multiply 91"/>
          <p:cNvSpPr/>
          <p:nvPr/>
        </p:nvSpPr>
        <p:spPr>
          <a:xfrm>
            <a:off x="16293371" y="1277638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7" name="Multiply 92"/>
          <p:cNvSpPr/>
          <p:nvPr/>
        </p:nvSpPr>
        <p:spPr>
          <a:xfrm>
            <a:off x="13189322" y="9469676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8" name="Straight Connector 93"/>
          <p:cNvSpPr/>
          <p:nvPr/>
        </p:nvSpPr>
        <p:spPr>
          <a:xfrm flipV="1">
            <a:off x="16497315" y="9469442"/>
            <a:ext cx="1" cy="3429001"/>
          </a:xfrm>
          <a:prstGeom prst="line">
            <a:avLst/>
          </a:prstGeom>
          <a:ln w="25400">
            <a:solidFill>
              <a:srgbClr val="AB1802"/>
            </a:solidFill>
            <a:miter lim="400000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19" name="Straight Connector 100"/>
          <p:cNvSpPr/>
          <p:nvPr/>
        </p:nvSpPr>
        <p:spPr>
          <a:xfrm flipH="1">
            <a:off x="13461342" y="9556266"/>
            <a:ext cx="2973859" cy="1"/>
          </a:xfrm>
          <a:prstGeom prst="line">
            <a:avLst/>
          </a:prstGeom>
          <a:ln w="25400">
            <a:solidFill>
              <a:srgbClr val="AB1802"/>
            </a:solidFill>
            <a:miter lim="400000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20" name="TextBox 37"/>
          <p:cNvSpPr txBox="1"/>
          <p:nvPr/>
        </p:nvSpPr>
        <p:spPr>
          <a:xfrm>
            <a:off x="12758404" y="46242"/>
            <a:ext cx="1109396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MODEL, LEARNING, INFERENCE ALGORITHM</a:t>
            </a:r>
          </a:p>
        </p:txBody>
      </p:sp>
      <p:sp>
        <p:nvSpPr>
          <p:cNvPr id="4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7" grpId="6"/>
      <p:bldP build="whole" bldLvl="1" animBg="1" rev="0" advAuto="0" spid="418" grpId="5"/>
      <p:bldP build="whole" bldLvl="1" animBg="1" rev="0" advAuto="0" spid="390" grpId="2"/>
      <p:bldP build="whole" bldLvl="1" animBg="1" rev="0" advAuto="0" spid="419" grpId="7"/>
      <p:bldP build="whole" bldLvl="1" animBg="1" rev="0" advAuto="0" spid="409" grpId="3"/>
      <p:bldP build="whole" bldLvl="1" animBg="1" rev="0" advAuto="0" spid="389" grpId="1"/>
      <p:bldP build="whole" bldLvl="1" animBg="1" rev="0" advAuto="0" spid="416" grpId="4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3: Clustering problem</a:t>
            </a:r>
          </a:p>
        </p:txBody>
      </p:sp>
      <p:sp>
        <p:nvSpPr>
          <p:cNvPr id="426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4888138"/>
          </a:xfrm>
          <a:prstGeom prst="rect">
            <a:avLst/>
          </a:prstGeom>
        </p:spPr>
        <p:txBody>
          <a:bodyPr/>
          <a:lstStyle/>
          <a:p>
            <a:pPr marL="405130" indent="-405130" defTabSz="454025">
              <a:spcBef>
                <a:spcPts val="3500"/>
              </a:spcBef>
              <a:defRPr sz="3520"/>
            </a:pPr>
            <a:r>
              <a:t>e.g. News grouping problem</a:t>
            </a:r>
          </a:p>
          <a:p>
            <a:pPr marL="405130" indent="-405130" defTabSz="454025">
              <a:spcBef>
                <a:spcPts val="3500"/>
              </a:spcBef>
              <a:defRPr sz="3520"/>
            </a:pPr>
          </a:p>
          <a:p>
            <a:pPr marL="0" indent="0" defTabSz="454025">
              <a:spcBef>
                <a:spcPts val="3500"/>
              </a:spcBef>
              <a:buSzTx/>
              <a:buNone/>
              <a:defRPr sz="3520"/>
            </a:pPr>
          </a:p>
          <a:p>
            <a:pPr marL="405130" indent="-405130" defTabSz="454025">
              <a:spcBef>
                <a:spcPts val="3500"/>
              </a:spcBef>
              <a:defRPr sz="3520"/>
            </a:pPr>
          </a:p>
          <a:p>
            <a:pPr marL="405130" indent="-405130" defTabSz="454025">
              <a:spcBef>
                <a:spcPts val="3500"/>
              </a:spcBef>
              <a:defRPr sz="3520"/>
            </a:pPr>
            <a:r>
              <a:t>Model: distance based</a:t>
            </a:r>
          </a:p>
        </p:txBody>
      </p:sp>
      <p:sp>
        <p:nvSpPr>
          <p:cNvPr id="427" name="Straight Arrow Connector 35"/>
          <p:cNvSpPr/>
          <p:nvPr/>
        </p:nvSpPr>
        <p:spPr>
          <a:xfrm flipV="1">
            <a:off x="4745944" y="13220796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28" name="Straight Arrow Connector 36"/>
          <p:cNvSpPr/>
          <p:nvPr/>
        </p:nvSpPr>
        <p:spPr>
          <a:xfrm flipV="1">
            <a:off x="4745944" y="8836606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29" name="Oval 37"/>
          <p:cNvSpPr/>
          <p:nvPr/>
        </p:nvSpPr>
        <p:spPr>
          <a:xfrm>
            <a:off x="8374803" y="906238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0" name="Oval 38"/>
          <p:cNvSpPr/>
          <p:nvPr/>
        </p:nvSpPr>
        <p:spPr>
          <a:xfrm>
            <a:off x="8679603" y="950829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1" name="Oval 39"/>
          <p:cNvSpPr/>
          <p:nvPr/>
        </p:nvSpPr>
        <p:spPr>
          <a:xfrm>
            <a:off x="8679603" y="10100953"/>
            <a:ext cx="310445" cy="33867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2" name="Oval 40"/>
          <p:cNvSpPr/>
          <p:nvPr/>
        </p:nvSpPr>
        <p:spPr>
          <a:xfrm>
            <a:off x="7578945" y="9113184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3" name="Oval 41"/>
          <p:cNvSpPr/>
          <p:nvPr/>
        </p:nvSpPr>
        <p:spPr>
          <a:xfrm>
            <a:off x="8086942" y="9677624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4" name="Oval 42"/>
          <p:cNvSpPr/>
          <p:nvPr/>
        </p:nvSpPr>
        <p:spPr>
          <a:xfrm>
            <a:off x="7550723" y="9592957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5" name="Oval 43"/>
          <p:cNvSpPr/>
          <p:nvPr/>
        </p:nvSpPr>
        <p:spPr>
          <a:xfrm>
            <a:off x="8086942" y="1018562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6" name="Oval 44"/>
          <p:cNvSpPr/>
          <p:nvPr/>
        </p:nvSpPr>
        <p:spPr>
          <a:xfrm>
            <a:off x="5965144" y="11647522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7" name="Oval 45"/>
          <p:cNvSpPr/>
          <p:nvPr/>
        </p:nvSpPr>
        <p:spPr>
          <a:xfrm>
            <a:off x="6658928" y="1233616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8" name="Oval 46"/>
          <p:cNvSpPr/>
          <p:nvPr/>
        </p:nvSpPr>
        <p:spPr>
          <a:xfrm>
            <a:off x="7093529" y="11647522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39" name="Oval 47"/>
          <p:cNvSpPr/>
          <p:nvPr/>
        </p:nvSpPr>
        <p:spPr>
          <a:xfrm>
            <a:off x="5356345" y="11382230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40" name="Oval 48"/>
          <p:cNvSpPr/>
          <p:nvPr/>
        </p:nvSpPr>
        <p:spPr>
          <a:xfrm>
            <a:off x="6500867" y="11224191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41" name="Oval 49"/>
          <p:cNvSpPr/>
          <p:nvPr/>
        </p:nvSpPr>
        <p:spPr>
          <a:xfrm>
            <a:off x="5964649" y="11139526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42" name="Oval 50"/>
          <p:cNvSpPr/>
          <p:nvPr/>
        </p:nvSpPr>
        <p:spPr>
          <a:xfrm>
            <a:off x="6500867" y="11732187"/>
            <a:ext cx="310445" cy="33866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43" name="TextBox 51"/>
          <p:cNvSpPr txBox="1"/>
          <p:nvPr/>
        </p:nvSpPr>
        <p:spPr>
          <a:xfrm>
            <a:off x="10016021" y="12070856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444" name="TextBox 52"/>
          <p:cNvSpPr txBox="1"/>
          <p:nvPr/>
        </p:nvSpPr>
        <p:spPr>
          <a:xfrm>
            <a:off x="3629052" y="8990186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445" name="Right Arrow 59"/>
          <p:cNvSpPr/>
          <p:nvPr/>
        </p:nvSpPr>
        <p:spPr>
          <a:xfrm>
            <a:off x="11197025" y="11139526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grpSp>
        <p:nvGrpSpPr>
          <p:cNvPr id="467" name="Group 6"/>
          <p:cNvGrpSpPr/>
          <p:nvPr/>
        </p:nvGrpSpPr>
        <p:grpSpPr>
          <a:xfrm>
            <a:off x="13012122" y="8811439"/>
            <a:ext cx="7567974" cy="4407283"/>
            <a:chOff x="0" y="0"/>
            <a:chExt cx="7567973" cy="4407281"/>
          </a:xfrm>
        </p:grpSpPr>
        <p:sp>
          <p:nvSpPr>
            <p:cNvPr id="446" name="Straight Arrow Connector 54"/>
            <p:cNvSpPr/>
            <p:nvPr/>
          </p:nvSpPr>
          <p:spPr>
            <a:xfrm flipV="1">
              <a:off x="1116891" y="4384189"/>
              <a:ext cx="6451083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47" name="Straight Arrow Connector 55"/>
            <p:cNvSpPr/>
            <p:nvPr/>
          </p:nvSpPr>
          <p:spPr>
            <a:xfrm flipV="1">
              <a:off x="1116892" y="0"/>
              <a:ext cx="1" cy="4360585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48" name="Oval 56"/>
            <p:cNvSpPr/>
            <p:nvPr/>
          </p:nvSpPr>
          <p:spPr>
            <a:xfrm>
              <a:off x="4745752" y="225775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49" name="Oval 57"/>
            <p:cNvSpPr/>
            <p:nvPr/>
          </p:nvSpPr>
          <p:spPr>
            <a:xfrm>
              <a:off x="5050552" y="671685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0" name="Oval 58"/>
            <p:cNvSpPr/>
            <p:nvPr/>
          </p:nvSpPr>
          <p:spPr>
            <a:xfrm>
              <a:off x="5050552" y="126434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1" name="Oval 60"/>
            <p:cNvSpPr/>
            <p:nvPr/>
          </p:nvSpPr>
          <p:spPr>
            <a:xfrm>
              <a:off x="3949894" y="27657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2" name="Oval 63"/>
            <p:cNvSpPr/>
            <p:nvPr/>
          </p:nvSpPr>
          <p:spPr>
            <a:xfrm>
              <a:off x="4457890" y="841017"/>
              <a:ext cx="310445" cy="338669"/>
            </a:xfrm>
            <a:prstGeom prst="ellipse">
              <a:avLst/>
            </a:prstGeom>
            <a:solidFill>
              <a:srgbClr val="FF0000"/>
            </a:solidFill>
            <a:ln w="1143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3" name="Oval 64"/>
            <p:cNvSpPr/>
            <p:nvPr/>
          </p:nvSpPr>
          <p:spPr>
            <a:xfrm>
              <a:off x="3921672" y="756351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4" name="Oval 65"/>
            <p:cNvSpPr/>
            <p:nvPr/>
          </p:nvSpPr>
          <p:spPr>
            <a:xfrm>
              <a:off x="4457890" y="1349013"/>
              <a:ext cx="310445" cy="338669"/>
            </a:xfrm>
            <a:prstGeom prst="ellipse">
              <a:avLst/>
            </a:prstGeom>
            <a:solidFill>
              <a:srgbClr val="FF0000"/>
            </a:solidFill>
            <a:ln w="12700" cap="flat">
              <a:solidFill>
                <a:srgbClr val="FF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5" name="Oval 66"/>
            <p:cNvSpPr/>
            <p:nvPr/>
          </p:nvSpPr>
          <p:spPr>
            <a:xfrm>
              <a:off x="2336092" y="281091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6" name="Oval 67"/>
            <p:cNvSpPr/>
            <p:nvPr/>
          </p:nvSpPr>
          <p:spPr>
            <a:xfrm>
              <a:off x="3029876" y="3499553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7" name="Oval 68"/>
            <p:cNvSpPr/>
            <p:nvPr/>
          </p:nvSpPr>
          <p:spPr>
            <a:xfrm>
              <a:off x="3464478" y="281091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8" name="Oval 69"/>
            <p:cNvSpPr/>
            <p:nvPr/>
          </p:nvSpPr>
          <p:spPr>
            <a:xfrm>
              <a:off x="1727293" y="2545623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59" name="Oval 70"/>
            <p:cNvSpPr/>
            <p:nvPr/>
          </p:nvSpPr>
          <p:spPr>
            <a:xfrm>
              <a:off x="2871816" y="2387585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60" name="Oval 71"/>
            <p:cNvSpPr/>
            <p:nvPr/>
          </p:nvSpPr>
          <p:spPr>
            <a:xfrm>
              <a:off x="2335598" y="2302919"/>
              <a:ext cx="310445" cy="338669"/>
            </a:xfrm>
            <a:prstGeom prst="ellipse">
              <a:avLst/>
            </a:prstGeom>
            <a:solidFill>
              <a:srgbClr val="008000"/>
            </a:solidFill>
            <a:ln w="12700" cap="flat">
              <a:solidFill>
                <a:srgbClr val="008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61" name="Oval 72"/>
            <p:cNvSpPr/>
            <p:nvPr/>
          </p:nvSpPr>
          <p:spPr>
            <a:xfrm>
              <a:off x="2871816" y="2895581"/>
              <a:ext cx="310445" cy="338669"/>
            </a:xfrm>
            <a:prstGeom prst="ellipse">
              <a:avLst/>
            </a:prstGeom>
            <a:solidFill>
              <a:srgbClr val="008000"/>
            </a:solidFill>
            <a:ln w="1143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62" name="TextBox 73"/>
            <p:cNvSpPr txBox="1"/>
            <p:nvPr/>
          </p:nvSpPr>
          <p:spPr>
            <a:xfrm>
              <a:off x="6386970" y="3234249"/>
              <a:ext cx="724615" cy="901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x</a:t>
              </a:r>
              <a:r>
                <a:rPr baseline="-15500"/>
                <a:t>1</a:t>
              </a:r>
            </a:p>
          </p:txBody>
        </p:sp>
        <p:sp>
          <p:nvSpPr>
            <p:cNvPr id="463" name="TextBox 74"/>
            <p:cNvSpPr txBox="1"/>
            <p:nvPr/>
          </p:nvSpPr>
          <p:spPr>
            <a:xfrm>
              <a:off x="0" y="153579"/>
              <a:ext cx="724615" cy="901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x</a:t>
              </a:r>
              <a:r>
                <a:rPr baseline="-15500"/>
                <a:t>2</a:t>
              </a:r>
            </a:p>
          </p:txBody>
        </p:sp>
        <p:sp>
          <p:nvSpPr>
            <p:cNvPr id="464" name="Oval 76"/>
            <p:cNvSpPr/>
            <p:nvPr/>
          </p:nvSpPr>
          <p:spPr>
            <a:xfrm>
              <a:off x="4232116" y="2869967"/>
              <a:ext cx="310445" cy="33866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65" name="Straight Connector 77"/>
            <p:cNvSpPr/>
            <p:nvPr/>
          </p:nvSpPr>
          <p:spPr>
            <a:xfrm flipH="1">
              <a:off x="3182260" y="2946169"/>
              <a:ext cx="1091531" cy="118747"/>
            </a:xfrm>
            <a:prstGeom prst="line">
              <a:avLst/>
            </a:pr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66" name="Straight Connector 78"/>
            <p:cNvSpPr/>
            <p:nvPr/>
          </p:nvSpPr>
          <p:spPr>
            <a:xfrm flipV="1">
              <a:off x="4345468" y="1179685"/>
              <a:ext cx="267645" cy="1704607"/>
            </a:xfrm>
            <a:prstGeom prst="line">
              <a:avLst/>
            </a:prstGeom>
            <a:noFill/>
            <a:ln w="76200" cap="flat">
              <a:solidFill>
                <a:srgbClr val="0000FF"/>
              </a:solidFill>
              <a:prstDash val="solid"/>
              <a:round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</p:grpSp>
      <p:sp>
        <p:nvSpPr>
          <p:cNvPr id="468" name="Oval 79"/>
          <p:cNvSpPr/>
          <p:nvPr/>
        </p:nvSpPr>
        <p:spPr>
          <a:xfrm>
            <a:off x="17266817" y="11675765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grpSp>
        <p:nvGrpSpPr>
          <p:cNvPr id="476" name="Group 3"/>
          <p:cNvGrpSpPr/>
          <p:nvPr/>
        </p:nvGrpSpPr>
        <p:grpSpPr>
          <a:xfrm>
            <a:off x="3984324" y="4565303"/>
            <a:ext cx="11582998" cy="1731544"/>
            <a:chOff x="0" y="0"/>
            <a:chExt cx="11582997" cy="1731542"/>
          </a:xfrm>
        </p:grpSpPr>
        <p:grpSp>
          <p:nvGrpSpPr>
            <p:cNvPr id="471" name="Rectangle 80"/>
            <p:cNvGrpSpPr/>
            <p:nvPr/>
          </p:nvGrpSpPr>
          <p:grpSpPr>
            <a:xfrm>
              <a:off x="4679739" y="22818"/>
              <a:ext cx="4017817" cy="1708725"/>
              <a:chOff x="0" y="0"/>
              <a:chExt cx="4017815" cy="1708723"/>
            </a:xfrm>
          </p:grpSpPr>
          <p:sp>
            <p:nvSpPr>
              <p:cNvPr id="469" name="Rectangle"/>
              <p:cNvSpPr/>
              <p:nvPr/>
            </p:nvSpPr>
            <p:spPr>
              <a:xfrm>
                <a:off x="0" y="0"/>
                <a:ext cx="4017816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470" name="Learning…"/>
              <p:cNvSpPr/>
              <p:nvPr/>
            </p:nvSpPr>
            <p:spPr>
              <a:xfrm>
                <a:off x="101439" y="854361"/>
                <a:ext cx="3814938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472" name="Straight Arrow Connector 81"/>
            <p:cNvSpPr/>
            <p:nvPr/>
          </p:nvSpPr>
          <p:spPr>
            <a:xfrm flipV="1">
              <a:off x="8697557" y="854090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73" name="Straight Arrow Connector 82"/>
            <p:cNvSpPr/>
            <p:nvPr/>
          </p:nvSpPr>
          <p:spPr>
            <a:xfrm flipV="1">
              <a:off x="3091089" y="830998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474" name="TextBox 83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Collection of 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news items</a:t>
              </a:r>
            </a:p>
          </p:txBody>
        </p:sp>
        <p:sp>
          <p:nvSpPr>
            <p:cNvPr id="475" name="TextBox 84"/>
            <p:cNvSpPr/>
            <p:nvPr/>
          </p:nvSpPr>
          <p:spPr>
            <a:xfrm>
              <a:off x="10312997" y="276876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Cluster IDs for 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every news item</a:t>
              </a:r>
            </a:p>
          </p:txBody>
        </p:sp>
      </p:grpSp>
      <p:sp>
        <p:nvSpPr>
          <p:cNvPr id="477" name="TextBox 53"/>
          <p:cNvSpPr txBox="1"/>
          <p:nvPr/>
        </p:nvSpPr>
        <p:spPr>
          <a:xfrm>
            <a:off x="12758404" y="46242"/>
            <a:ext cx="1109396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FF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MODEL, LEARNING, INFERENCE ALGORITHM</a:t>
            </a:r>
          </a:p>
        </p:txBody>
      </p:sp>
      <p:sp>
        <p:nvSpPr>
          <p:cNvPr id="4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68" grpId="3"/>
      <p:bldP build="whole" bldLvl="1" animBg="1" rev="0" advAuto="0" spid="467" grpId="2"/>
      <p:bldP build="whole" bldLvl="1" animBg="1" rev="0" advAuto="0" spid="44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Evaluation metric: Classification 						problem</a:t>
            </a:r>
          </a:p>
        </p:txBody>
      </p:sp>
      <p:sp>
        <p:nvSpPr>
          <p:cNvPr id="483" name="Content Placeholder 2"/>
          <p:cNvSpPr txBox="1"/>
          <p:nvPr>
            <p:ph type="body" sz="half" idx="1"/>
          </p:nvPr>
        </p:nvSpPr>
        <p:spPr>
          <a:xfrm>
            <a:off x="673100" y="3835400"/>
            <a:ext cx="23050500" cy="3765995"/>
          </a:xfrm>
          <a:prstGeom prst="rect">
            <a:avLst/>
          </a:prstGeom>
        </p:spPr>
        <p:txBody>
          <a:bodyPr/>
          <a:lstStyle/>
          <a:p>
            <a:pPr marL="552450" indent="-552450" defTabSz="619125">
              <a:spcBef>
                <a:spcPts val="4800"/>
              </a:spcBef>
              <a:defRPr sz="4800"/>
            </a:pPr>
            <a:r>
              <a:t>How do we know the solution on the right is better than the left?</a:t>
            </a:r>
          </a:p>
          <a:p>
            <a:pPr marL="552450" indent="-552450" defTabSz="619125">
              <a:spcBef>
                <a:spcPts val="4800"/>
              </a:spcBef>
              <a:defRPr sz="4800"/>
            </a:pPr>
            <a:r>
              <a:t>Total misclassifications (left) = 2</a:t>
            </a:r>
          </a:p>
          <a:p>
            <a:pPr marL="552450" indent="-552450" defTabSz="619125">
              <a:spcBef>
                <a:spcPts val="4800"/>
              </a:spcBef>
              <a:defRPr sz="4800"/>
            </a:pPr>
            <a:r>
              <a:t>Total misclassifications (right) = 0; so right is better</a:t>
            </a:r>
          </a:p>
        </p:txBody>
      </p:sp>
      <p:sp>
        <p:nvSpPr>
          <p:cNvPr id="484" name="Straight Arrow Connector 13"/>
          <p:cNvSpPr/>
          <p:nvPr/>
        </p:nvSpPr>
        <p:spPr>
          <a:xfrm flipV="1">
            <a:off x="13313093" y="12896885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85" name="Straight Arrow Connector 15"/>
          <p:cNvSpPr/>
          <p:nvPr/>
        </p:nvSpPr>
        <p:spPr>
          <a:xfrm flipV="1">
            <a:off x="13313094" y="8512695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86" name="Oval 17"/>
          <p:cNvSpPr/>
          <p:nvPr/>
        </p:nvSpPr>
        <p:spPr>
          <a:xfrm>
            <a:off x="16941953" y="8738472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87" name="Oval 18"/>
          <p:cNvSpPr/>
          <p:nvPr/>
        </p:nvSpPr>
        <p:spPr>
          <a:xfrm>
            <a:off x="17246753" y="9184382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88" name="Oval 19"/>
          <p:cNvSpPr/>
          <p:nvPr/>
        </p:nvSpPr>
        <p:spPr>
          <a:xfrm>
            <a:off x="17246753" y="977704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89" name="Oval 20"/>
          <p:cNvSpPr/>
          <p:nvPr/>
        </p:nvSpPr>
        <p:spPr>
          <a:xfrm>
            <a:off x="16146096" y="878927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0" name="Oval 21"/>
          <p:cNvSpPr/>
          <p:nvPr/>
        </p:nvSpPr>
        <p:spPr>
          <a:xfrm>
            <a:off x="16654091" y="935371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1" name="Oval 22"/>
          <p:cNvSpPr/>
          <p:nvPr/>
        </p:nvSpPr>
        <p:spPr>
          <a:xfrm>
            <a:off x="16117873" y="9269048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2" name="Oval 23"/>
          <p:cNvSpPr/>
          <p:nvPr/>
        </p:nvSpPr>
        <p:spPr>
          <a:xfrm>
            <a:off x="16654091" y="9861709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3" name="Oval 24"/>
          <p:cNvSpPr/>
          <p:nvPr/>
        </p:nvSpPr>
        <p:spPr>
          <a:xfrm>
            <a:off x="14532294" y="1132361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4" name="Oval 25"/>
          <p:cNvSpPr/>
          <p:nvPr/>
        </p:nvSpPr>
        <p:spPr>
          <a:xfrm>
            <a:off x="15226078" y="12012249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5" name="Oval 26"/>
          <p:cNvSpPr/>
          <p:nvPr/>
        </p:nvSpPr>
        <p:spPr>
          <a:xfrm>
            <a:off x="15660679" y="1132361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6" name="Oval 27"/>
          <p:cNvSpPr/>
          <p:nvPr/>
        </p:nvSpPr>
        <p:spPr>
          <a:xfrm>
            <a:off x="13923495" y="11058320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7" name="Oval 28"/>
          <p:cNvSpPr/>
          <p:nvPr/>
        </p:nvSpPr>
        <p:spPr>
          <a:xfrm>
            <a:off x="15068018" y="1090028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8" name="Oval 29"/>
          <p:cNvSpPr/>
          <p:nvPr/>
        </p:nvSpPr>
        <p:spPr>
          <a:xfrm>
            <a:off x="14531799" y="10815615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499" name="Oval 30"/>
          <p:cNvSpPr/>
          <p:nvPr/>
        </p:nvSpPr>
        <p:spPr>
          <a:xfrm>
            <a:off x="15068018" y="11408278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0" name="TextBox 31"/>
          <p:cNvSpPr txBox="1"/>
          <p:nvPr/>
        </p:nvSpPr>
        <p:spPr>
          <a:xfrm>
            <a:off x="18583171" y="11746945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501" name="TextBox 32"/>
          <p:cNvSpPr txBox="1"/>
          <p:nvPr/>
        </p:nvSpPr>
        <p:spPr>
          <a:xfrm>
            <a:off x="12196202" y="8666275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502" name="Straight Connector 34"/>
          <p:cNvSpPr/>
          <p:nvPr/>
        </p:nvSpPr>
        <p:spPr>
          <a:xfrm>
            <a:off x="14078719" y="8738471"/>
            <a:ext cx="3478480" cy="3443114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3" name="Straight Arrow Connector 35"/>
          <p:cNvSpPr/>
          <p:nvPr/>
        </p:nvSpPr>
        <p:spPr>
          <a:xfrm flipV="1">
            <a:off x="4745944" y="12911897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4" name="Straight Arrow Connector 36"/>
          <p:cNvSpPr/>
          <p:nvPr/>
        </p:nvSpPr>
        <p:spPr>
          <a:xfrm flipV="1">
            <a:off x="4745944" y="8527707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5" name="Oval 37"/>
          <p:cNvSpPr/>
          <p:nvPr/>
        </p:nvSpPr>
        <p:spPr>
          <a:xfrm>
            <a:off x="8374803" y="875348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6" name="Oval 38"/>
          <p:cNvSpPr/>
          <p:nvPr/>
        </p:nvSpPr>
        <p:spPr>
          <a:xfrm>
            <a:off x="8679603" y="9199394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7" name="Oval 39"/>
          <p:cNvSpPr/>
          <p:nvPr/>
        </p:nvSpPr>
        <p:spPr>
          <a:xfrm>
            <a:off x="8679603" y="979205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8" name="Oval 40"/>
          <p:cNvSpPr/>
          <p:nvPr/>
        </p:nvSpPr>
        <p:spPr>
          <a:xfrm>
            <a:off x="7578945" y="880428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09" name="Oval 41"/>
          <p:cNvSpPr/>
          <p:nvPr/>
        </p:nvSpPr>
        <p:spPr>
          <a:xfrm>
            <a:off x="8086942" y="9368725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0" name="Oval 42"/>
          <p:cNvSpPr/>
          <p:nvPr/>
        </p:nvSpPr>
        <p:spPr>
          <a:xfrm>
            <a:off x="7550723" y="9284059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1" name="Oval 43"/>
          <p:cNvSpPr/>
          <p:nvPr/>
        </p:nvSpPr>
        <p:spPr>
          <a:xfrm>
            <a:off x="8086942" y="9876721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2" name="Oval 44"/>
          <p:cNvSpPr/>
          <p:nvPr/>
        </p:nvSpPr>
        <p:spPr>
          <a:xfrm>
            <a:off x="5965144" y="1133862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3" name="Oval 45"/>
          <p:cNvSpPr/>
          <p:nvPr/>
        </p:nvSpPr>
        <p:spPr>
          <a:xfrm>
            <a:off x="6658928" y="12027261"/>
            <a:ext cx="310445" cy="338670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4" name="Oval 46"/>
          <p:cNvSpPr/>
          <p:nvPr/>
        </p:nvSpPr>
        <p:spPr>
          <a:xfrm>
            <a:off x="7093529" y="1133862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5" name="Oval 47"/>
          <p:cNvSpPr/>
          <p:nvPr/>
        </p:nvSpPr>
        <p:spPr>
          <a:xfrm>
            <a:off x="5356345" y="11073331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6" name="Oval 48"/>
          <p:cNvSpPr/>
          <p:nvPr/>
        </p:nvSpPr>
        <p:spPr>
          <a:xfrm>
            <a:off x="6500867" y="10915294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7" name="Oval 49"/>
          <p:cNvSpPr/>
          <p:nvPr/>
        </p:nvSpPr>
        <p:spPr>
          <a:xfrm>
            <a:off x="5964649" y="10830628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8" name="Oval 50"/>
          <p:cNvSpPr/>
          <p:nvPr/>
        </p:nvSpPr>
        <p:spPr>
          <a:xfrm>
            <a:off x="6500867" y="11423290"/>
            <a:ext cx="310445" cy="338669"/>
          </a:xfrm>
          <a:prstGeom prst="ellipse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19" name="TextBox 51"/>
          <p:cNvSpPr txBox="1"/>
          <p:nvPr/>
        </p:nvSpPr>
        <p:spPr>
          <a:xfrm>
            <a:off x="10016021" y="11761958"/>
            <a:ext cx="724616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1</a:t>
            </a:r>
          </a:p>
        </p:txBody>
      </p:sp>
      <p:sp>
        <p:nvSpPr>
          <p:cNvPr id="520" name="TextBox 52"/>
          <p:cNvSpPr txBox="1"/>
          <p:nvPr/>
        </p:nvSpPr>
        <p:spPr>
          <a:xfrm>
            <a:off x="3629052" y="8681287"/>
            <a:ext cx="724615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2</a:t>
            </a:r>
          </a:p>
        </p:txBody>
      </p:sp>
      <p:sp>
        <p:nvSpPr>
          <p:cNvPr id="521" name="Straight Connector 53"/>
          <p:cNvSpPr/>
          <p:nvPr/>
        </p:nvSpPr>
        <p:spPr>
          <a:xfrm flipV="1">
            <a:off x="4063999" y="9199394"/>
            <a:ext cx="5644446" cy="2462886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22" name="Right Arrow 59"/>
          <p:cNvSpPr/>
          <p:nvPr/>
        </p:nvSpPr>
        <p:spPr>
          <a:xfrm>
            <a:off x="11197025" y="10830628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23" name="Oval 61"/>
          <p:cNvSpPr/>
          <p:nvPr/>
        </p:nvSpPr>
        <p:spPr>
          <a:xfrm>
            <a:off x="17353999" y="10872059"/>
            <a:ext cx="310445" cy="338669"/>
          </a:xfrm>
          <a:prstGeom prst="ellipse">
            <a:avLst/>
          </a:prstGeom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24" name="Oval 62"/>
          <p:cNvSpPr/>
          <p:nvPr/>
        </p:nvSpPr>
        <p:spPr>
          <a:xfrm>
            <a:off x="17348358" y="10866418"/>
            <a:ext cx="310445" cy="338669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Evaluation metric: Regression problem</a:t>
            </a:r>
          </a:p>
        </p:txBody>
      </p:sp>
      <p:sp>
        <p:nvSpPr>
          <p:cNvPr id="530" name="Straight Arrow Connector 35"/>
          <p:cNvSpPr/>
          <p:nvPr/>
        </p:nvSpPr>
        <p:spPr>
          <a:xfrm flipV="1">
            <a:off x="5128655" y="12911897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1" name="Straight Arrow Connector 36"/>
          <p:cNvSpPr/>
          <p:nvPr/>
        </p:nvSpPr>
        <p:spPr>
          <a:xfrm flipV="1">
            <a:off x="5128655" y="8555929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2" name="TextBox 51"/>
          <p:cNvSpPr txBox="1"/>
          <p:nvPr/>
        </p:nvSpPr>
        <p:spPr>
          <a:xfrm>
            <a:off x="10398734" y="11761958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533" name="TextBox 52"/>
          <p:cNvSpPr txBox="1"/>
          <p:nvPr/>
        </p:nvSpPr>
        <p:spPr>
          <a:xfrm>
            <a:off x="4011764" y="8681287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y</a:t>
            </a:r>
          </a:p>
        </p:txBody>
      </p:sp>
      <p:sp>
        <p:nvSpPr>
          <p:cNvPr id="534" name="Straight Connector 53"/>
          <p:cNvSpPr/>
          <p:nvPr/>
        </p:nvSpPr>
        <p:spPr>
          <a:xfrm flipV="1">
            <a:off x="5115650" y="8274736"/>
            <a:ext cx="4665063" cy="2371389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5" name="Right Arrow 59"/>
          <p:cNvSpPr/>
          <p:nvPr/>
        </p:nvSpPr>
        <p:spPr>
          <a:xfrm>
            <a:off x="10988274" y="10830628"/>
            <a:ext cx="861561" cy="3236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6" name="Multiply 69"/>
          <p:cNvSpPr/>
          <p:nvPr/>
        </p:nvSpPr>
        <p:spPr>
          <a:xfrm>
            <a:off x="5587226" y="11200935"/>
            <a:ext cx="346490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7" name="Multiply 70"/>
          <p:cNvSpPr/>
          <p:nvPr/>
        </p:nvSpPr>
        <p:spPr>
          <a:xfrm>
            <a:off x="6388713" y="11430731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8" name="Multiply 71"/>
          <p:cNvSpPr/>
          <p:nvPr/>
        </p:nvSpPr>
        <p:spPr>
          <a:xfrm>
            <a:off x="6964443" y="1064508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39" name="Multiply 72"/>
          <p:cNvSpPr/>
          <p:nvPr/>
        </p:nvSpPr>
        <p:spPr>
          <a:xfrm>
            <a:off x="7404706" y="10076075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0" name="Multiply 73"/>
          <p:cNvSpPr/>
          <p:nvPr/>
        </p:nvSpPr>
        <p:spPr>
          <a:xfrm>
            <a:off x="8949740" y="8975401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1" name="Multiply 74"/>
          <p:cNvSpPr/>
          <p:nvPr/>
        </p:nvSpPr>
        <p:spPr>
          <a:xfrm>
            <a:off x="8419162" y="949276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2" name="Straight Arrow Connector 77"/>
          <p:cNvSpPr/>
          <p:nvPr/>
        </p:nvSpPr>
        <p:spPr>
          <a:xfrm flipV="1">
            <a:off x="14023615" y="12936655"/>
            <a:ext cx="6451083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3" name="Straight Arrow Connector 78"/>
          <p:cNvSpPr/>
          <p:nvPr/>
        </p:nvSpPr>
        <p:spPr>
          <a:xfrm flipV="1">
            <a:off x="14023616" y="8580687"/>
            <a:ext cx="1" cy="436058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4" name="TextBox 79"/>
          <p:cNvSpPr txBox="1"/>
          <p:nvPr/>
        </p:nvSpPr>
        <p:spPr>
          <a:xfrm>
            <a:off x="19293693" y="11786716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545" name="TextBox 80"/>
          <p:cNvSpPr txBox="1"/>
          <p:nvPr/>
        </p:nvSpPr>
        <p:spPr>
          <a:xfrm>
            <a:off x="12906723" y="8706046"/>
            <a:ext cx="500381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y</a:t>
            </a:r>
          </a:p>
        </p:txBody>
      </p:sp>
      <p:sp>
        <p:nvSpPr>
          <p:cNvPr id="546" name="Straight Connector 81"/>
          <p:cNvSpPr/>
          <p:nvPr/>
        </p:nvSpPr>
        <p:spPr>
          <a:xfrm flipV="1">
            <a:off x="14320603" y="7879630"/>
            <a:ext cx="4540424" cy="4410551"/>
          </a:xfrm>
          <a:prstGeom prst="line">
            <a:avLst/>
          </a:prstGeom>
          <a:ln w="76200">
            <a:solidFill>
              <a:srgbClr val="0000FF"/>
            </a:solidFill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7" name="Multiply 87"/>
          <p:cNvSpPr/>
          <p:nvPr/>
        </p:nvSpPr>
        <p:spPr>
          <a:xfrm>
            <a:off x="17844699" y="900015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8" name="Multiply 88"/>
          <p:cNvSpPr/>
          <p:nvPr/>
        </p:nvSpPr>
        <p:spPr>
          <a:xfrm>
            <a:off x="17314121" y="9517522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49" name="Multiply 38"/>
          <p:cNvSpPr/>
          <p:nvPr/>
        </p:nvSpPr>
        <p:spPr>
          <a:xfrm>
            <a:off x="6388713" y="980057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0" name="TextBox 39"/>
          <p:cNvSpPr txBox="1"/>
          <p:nvPr/>
        </p:nvSpPr>
        <p:spPr>
          <a:xfrm>
            <a:off x="4440013" y="11140693"/>
            <a:ext cx="589480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y</a:t>
            </a:r>
            <a:r>
              <a:rPr baseline="-15500"/>
              <a:t>i</a:t>
            </a:r>
          </a:p>
        </p:txBody>
      </p:sp>
      <p:sp>
        <p:nvSpPr>
          <p:cNvPr id="551" name="TextBox 40"/>
          <p:cNvSpPr txBox="1"/>
          <p:nvPr/>
        </p:nvSpPr>
        <p:spPr>
          <a:xfrm>
            <a:off x="6286731" y="12788279"/>
            <a:ext cx="589480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i</a:t>
            </a:r>
          </a:p>
        </p:txBody>
      </p:sp>
      <p:sp>
        <p:nvSpPr>
          <p:cNvPr id="552" name="TextBox 41"/>
          <p:cNvSpPr txBox="1"/>
          <p:nvPr/>
        </p:nvSpPr>
        <p:spPr>
          <a:xfrm>
            <a:off x="3139439" y="9490051"/>
            <a:ext cx="1897780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ypred</a:t>
            </a:r>
            <a:r>
              <a:rPr baseline="-15500"/>
              <a:t>i</a:t>
            </a:r>
          </a:p>
        </p:txBody>
      </p:sp>
      <p:sp>
        <p:nvSpPr>
          <p:cNvPr id="553" name="Multiply 46"/>
          <p:cNvSpPr/>
          <p:nvPr/>
        </p:nvSpPr>
        <p:spPr>
          <a:xfrm>
            <a:off x="14498141" y="1127149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4" name="Multiply 47"/>
          <p:cNvSpPr/>
          <p:nvPr/>
        </p:nvSpPr>
        <p:spPr>
          <a:xfrm>
            <a:off x="15299630" y="11501295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5" name="Multiply 48"/>
          <p:cNvSpPr/>
          <p:nvPr/>
        </p:nvSpPr>
        <p:spPr>
          <a:xfrm>
            <a:off x="15875359" y="10715653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6" name="Multiply 49"/>
          <p:cNvSpPr/>
          <p:nvPr/>
        </p:nvSpPr>
        <p:spPr>
          <a:xfrm>
            <a:off x="16315622" y="10146639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7" name="Multiply 55"/>
          <p:cNvSpPr/>
          <p:nvPr/>
        </p:nvSpPr>
        <p:spPr>
          <a:xfrm>
            <a:off x="15299630" y="11012737"/>
            <a:ext cx="346491" cy="320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506"/>
                </a:moveTo>
                <a:lnTo>
                  <a:pt x="4412" y="0"/>
                </a:lnTo>
                <a:lnTo>
                  <a:pt x="10800" y="5981"/>
                </a:lnTo>
                <a:lnTo>
                  <a:pt x="17188" y="0"/>
                </a:lnTo>
                <a:lnTo>
                  <a:pt x="21600" y="5506"/>
                </a:lnTo>
                <a:lnTo>
                  <a:pt x="15946" y="10800"/>
                </a:lnTo>
                <a:lnTo>
                  <a:pt x="21600" y="16094"/>
                </a:lnTo>
                <a:lnTo>
                  <a:pt x="17188" y="21600"/>
                </a:lnTo>
                <a:lnTo>
                  <a:pt x="10800" y="15619"/>
                </a:lnTo>
                <a:lnTo>
                  <a:pt x="4412" y="21600"/>
                </a:lnTo>
                <a:lnTo>
                  <a:pt x="0" y="16094"/>
                </a:lnTo>
                <a:lnTo>
                  <a:pt x="5654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FF0000"/>
            </a:solidFill>
          </a:ln>
        </p:spPr>
        <p:txBody>
          <a:bodyPr tIns="91439" bIns="91439" anchor="ctr"/>
          <a:lstStyle/>
          <a:p>
            <a:pPr defTabSz="914306">
              <a:defRPr sz="360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58" name="TextBox 56"/>
          <p:cNvSpPr txBox="1"/>
          <p:nvPr/>
        </p:nvSpPr>
        <p:spPr>
          <a:xfrm>
            <a:off x="12171814" y="10626811"/>
            <a:ext cx="1769984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ypred</a:t>
            </a:r>
            <a:r>
              <a:rPr baseline="-15500"/>
              <a:t>i</a:t>
            </a:r>
          </a:p>
        </p:txBody>
      </p:sp>
      <p:sp>
        <p:nvSpPr>
          <p:cNvPr id="559" name="TextBox 57"/>
          <p:cNvSpPr txBox="1"/>
          <p:nvPr/>
        </p:nvSpPr>
        <p:spPr>
          <a:xfrm>
            <a:off x="13126141" y="11278169"/>
            <a:ext cx="589479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y</a:t>
            </a:r>
            <a:r>
              <a:rPr baseline="-15500"/>
              <a:t>i</a:t>
            </a:r>
          </a:p>
        </p:txBody>
      </p:sp>
      <p:sp>
        <p:nvSpPr>
          <p:cNvPr id="560" name="TextBox 42"/>
          <p:cNvSpPr txBox="1"/>
          <p:nvPr/>
        </p:nvSpPr>
        <p:spPr>
          <a:xfrm>
            <a:off x="15288859" y="12683962"/>
            <a:ext cx="589479" cy="901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x</a:t>
            </a:r>
            <a:r>
              <a:rPr baseline="-15500"/>
              <a:t>i</a:t>
            </a:r>
          </a:p>
        </p:txBody>
      </p:sp>
      <p:sp>
        <p:nvSpPr>
          <p:cNvPr id="561" name="Equation"/>
          <p:cNvSpPr txBox="1"/>
          <p:nvPr/>
        </p:nvSpPr>
        <p:spPr>
          <a:xfrm>
            <a:off x="5343452" y="4708743"/>
            <a:ext cx="4239938" cy="59741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562" name="Equation"/>
          <p:cNvSpPr txBox="1"/>
          <p:nvPr/>
        </p:nvSpPr>
        <p:spPr>
          <a:xfrm>
            <a:off x="5053256" y="6175131"/>
            <a:ext cx="4168866" cy="92075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∑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5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Big pi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 picture</a:t>
            </a:r>
          </a:p>
        </p:txBody>
      </p:sp>
      <p:sp>
        <p:nvSpPr>
          <p:cNvPr id="146" name="AI problem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0397" indent="-390397" defTabSz="437514">
              <a:spcBef>
                <a:spcPts val="3400"/>
              </a:spcBef>
              <a:defRPr sz="3391"/>
            </a:pPr>
            <a:r>
              <a:t>AI problems</a:t>
            </a:r>
          </a:p>
          <a:p>
            <a:pPr marL="390397" indent="-390397" defTabSz="437514">
              <a:spcBef>
                <a:spcPts val="3400"/>
              </a:spcBef>
              <a:defRPr sz="3391"/>
            </a:pPr>
            <a:r>
              <a:t>ML solution</a:t>
            </a:r>
          </a:p>
          <a:p>
            <a:pPr marL="390397" indent="-390397" defTabSz="437514">
              <a:spcBef>
                <a:spcPts val="3400"/>
              </a:spcBef>
              <a:defRPr sz="3391"/>
            </a:pPr>
            <a:r>
              <a:t>ML paradigm - Supervised, Unsupervised, Reinforcement learning</a:t>
            </a:r>
          </a:p>
          <a:p>
            <a:pPr marL="390397" indent="-390397" defTabSz="437514">
              <a:spcBef>
                <a:spcPts val="3400"/>
              </a:spcBef>
              <a:defRPr sz="3391"/>
            </a:pPr>
            <a:r>
              <a:t>Supervised - Regression, Classification</a:t>
            </a:r>
          </a:p>
          <a:p>
            <a:pPr lvl="1" marL="780795" indent="-390397" defTabSz="437514">
              <a:spcBef>
                <a:spcPts val="3400"/>
              </a:spcBef>
              <a:defRPr sz="3391"/>
            </a:pPr>
            <a:r>
              <a:t>Task</a:t>
            </a:r>
          </a:p>
          <a:p>
            <a:pPr lvl="1" marL="780795" indent="-390397" defTabSz="437514">
              <a:spcBef>
                <a:spcPts val="3400"/>
              </a:spcBef>
              <a:defRPr sz="3391"/>
            </a:pPr>
            <a:r>
              <a:t>Dataset</a:t>
            </a:r>
          </a:p>
          <a:p>
            <a:pPr lvl="1" marL="780795" indent="-390397" defTabSz="437514">
              <a:spcBef>
                <a:spcPts val="3400"/>
              </a:spcBef>
              <a:defRPr sz="3391"/>
            </a:pPr>
            <a:r>
              <a:t>Features</a:t>
            </a:r>
          </a:p>
          <a:p>
            <a:pPr lvl="1" marL="780795" indent="-390397" defTabSz="437514">
              <a:spcBef>
                <a:spcPts val="3400"/>
              </a:spcBef>
              <a:defRPr sz="3391"/>
            </a:pPr>
            <a:r>
              <a:t>Models</a:t>
            </a:r>
          </a:p>
          <a:p>
            <a:pPr lvl="1" marL="780795" indent="-390397" defTabSz="437514">
              <a:spcBef>
                <a:spcPts val="3400"/>
              </a:spcBef>
              <a:defRPr sz="3391"/>
            </a:pPr>
            <a:r>
              <a:t>Algorithms - Learning and Inference</a:t>
            </a:r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ML experiments </a:t>
            </a:r>
          </a:p>
        </p:txBody>
      </p:sp>
      <p:grpSp>
        <p:nvGrpSpPr>
          <p:cNvPr id="570" name="Rectangle 21"/>
          <p:cNvGrpSpPr/>
          <p:nvPr/>
        </p:nvGrpSpPr>
        <p:grpSpPr>
          <a:xfrm>
            <a:off x="7022207" y="3853457"/>
            <a:ext cx="4017819" cy="1708725"/>
            <a:chOff x="0" y="0"/>
            <a:chExt cx="4017817" cy="1708723"/>
          </a:xfrm>
        </p:grpSpPr>
        <p:sp>
          <p:nvSpPr>
            <p:cNvPr id="568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569" name="Learning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Learning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571" name="Straight Arrow Connector 22"/>
          <p:cNvSpPr/>
          <p:nvPr/>
        </p:nvSpPr>
        <p:spPr>
          <a:xfrm flipH="1">
            <a:off x="11086202" y="4684729"/>
            <a:ext cx="1616365" cy="1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72" name="Straight Arrow Connector 23"/>
          <p:cNvSpPr/>
          <p:nvPr/>
        </p:nvSpPr>
        <p:spPr>
          <a:xfrm flipV="1">
            <a:off x="5433558" y="4661637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73" name="TextBox 24"/>
          <p:cNvSpPr txBox="1"/>
          <p:nvPr/>
        </p:nvSpPr>
        <p:spPr>
          <a:xfrm>
            <a:off x="3579332" y="3738307"/>
            <a:ext cx="2252683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Training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</a:t>
            </a:r>
          </a:p>
        </p:txBody>
      </p:sp>
      <p:sp>
        <p:nvSpPr>
          <p:cNvPr id="574" name="TextBox 25"/>
          <p:cNvSpPr txBox="1"/>
          <p:nvPr/>
        </p:nvSpPr>
        <p:spPr>
          <a:xfrm>
            <a:off x="12070805" y="3890707"/>
            <a:ext cx="2103260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Training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Labels</a:t>
            </a:r>
          </a:p>
        </p:txBody>
      </p:sp>
      <p:grpSp>
        <p:nvGrpSpPr>
          <p:cNvPr id="577" name="Rectangle 14"/>
          <p:cNvGrpSpPr/>
          <p:nvPr/>
        </p:nvGrpSpPr>
        <p:grpSpPr>
          <a:xfrm>
            <a:off x="7022207" y="6626387"/>
            <a:ext cx="4017819" cy="1708725"/>
            <a:chOff x="0" y="0"/>
            <a:chExt cx="4017817" cy="1708723"/>
          </a:xfrm>
        </p:grpSpPr>
        <p:sp>
          <p:nvSpPr>
            <p:cNvPr id="575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576" name="Inference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Inference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578" name="Straight Arrow Connector 15"/>
          <p:cNvSpPr/>
          <p:nvPr/>
        </p:nvSpPr>
        <p:spPr>
          <a:xfrm flipV="1">
            <a:off x="11040026" y="7457660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79" name="Straight Arrow Connector 16"/>
          <p:cNvSpPr/>
          <p:nvPr/>
        </p:nvSpPr>
        <p:spPr>
          <a:xfrm flipV="1">
            <a:off x="5433558" y="7434567"/>
            <a:ext cx="1524001" cy="23093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80" name="TextBox 17"/>
          <p:cNvSpPr txBox="1"/>
          <p:nvPr/>
        </p:nvSpPr>
        <p:spPr>
          <a:xfrm>
            <a:off x="3649964" y="6534329"/>
            <a:ext cx="2252683" cy="1503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/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Test </a:t>
            </a:r>
          </a:p>
          <a:p>
            <a: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  <a:r>
              <a:t>Features</a:t>
            </a:r>
          </a:p>
        </p:txBody>
      </p:sp>
      <p:sp>
        <p:nvSpPr>
          <p:cNvPr id="581" name="TextBox 18"/>
          <p:cNvSpPr txBox="1"/>
          <p:nvPr/>
        </p:nvSpPr>
        <p:spPr>
          <a:xfrm>
            <a:off x="3501261" y="9706940"/>
            <a:ext cx="3437058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e.g. Accuracy</a:t>
            </a:r>
          </a:p>
        </p:txBody>
      </p:sp>
      <p:sp>
        <p:nvSpPr>
          <p:cNvPr id="582" name="Straight Arrow Connector 19"/>
          <p:cNvSpPr/>
          <p:nvPr/>
        </p:nvSpPr>
        <p:spPr>
          <a:xfrm>
            <a:off x="9016382" y="5592473"/>
            <a:ext cx="14735" cy="1033915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83" name="TextBox 20"/>
          <p:cNvSpPr txBox="1"/>
          <p:nvPr/>
        </p:nvSpPr>
        <p:spPr>
          <a:xfrm>
            <a:off x="9501199" y="5611000"/>
            <a:ext cx="1745180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Model</a:t>
            </a:r>
          </a:p>
        </p:txBody>
      </p:sp>
      <p:grpSp>
        <p:nvGrpSpPr>
          <p:cNvPr id="586" name="Rectangle 27"/>
          <p:cNvGrpSpPr/>
          <p:nvPr/>
        </p:nvGrpSpPr>
        <p:grpSpPr>
          <a:xfrm>
            <a:off x="8684748" y="9450306"/>
            <a:ext cx="4017819" cy="1708725"/>
            <a:chOff x="0" y="0"/>
            <a:chExt cx="4017817" cy="1708723"/>
          </a:xfrm>
        </p:grpSpPr>
        <p:sp>
          <p:nvSpPr>
            <p:cNvPr id="584" name="Rectangle"/>
            <p:cNvSpPr/>
            <p:nvPr/>
          </p:nvSpPr>
          <p:spPr>
            <a:xfrm>
              <a:off x="0" y="0"/>
              <a:ext cx="4017818" cy="17087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914306">
                <a:defRPr sz="3600">
                  <a:solidFill>
                    <a:srgbClr val="FFFFFF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585" name="Evaluation…"/>
            <p:cNvSpPr txBox="1"/>
            <p:nvPr/>
          </p:nvSpPr>
          <p:spPr>
            <a:xfrm>
              <a:off x="101440" y="102522"/>
              <a:ext cx="3814939" cy="1503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Evaluation </a:t>
              </a:r>
              <a:endParaRPr>
                <a:solidFill>
                  <a:srgbClr val="FFFFFF"/>
                </a:solidFill>
              </a:endParaRPr>
            </a:p>
            <a:p>
              <a:pPr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Algorithm</a:t>
              </a:r>
            </a:p>
          </p:txBody>
        </p:sp>
      </p:grpSp>
      <p:sp>
        <p:nvSpPr>
          <p:cNvPr id="587" name="TextBox 30"/>
          <p:cNvSpPr txBox="1"/>
          <p:nvPr/>
        </p:nvSpPr>
        <p:spPr>
          <a:xfrm>
            <a:off x="14458728" y="10201165"/>
            <a:ext cx="318972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Test Labels</a:t>
            </a:r>
          </a:p>
        </p:txBody>
      </p:sp>
      <p:sp>
        <p:nvSpPr>
          <p:cNvPr id="588" name="TextBox 31"/>
          <p:cNvSpPr txBox="1"/>
          <p:nvPr/>
        </p:nvSpPr>
        <p:spPr>
          <a:xfrm>
            <a:off x="14410370" y="9245275"/>
            <a:ext cx="4500956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Predicted Labels</a:t>
            </a:r>
          </a:p>
        </p:txBody>
      </p:sp>
      <p:sp>
        <p:nvSpPr>
          <p:cNvPr id="589" name="Straight Arrow Connector 34"/>
          <p:cNvSpPr/>
          <p:nvPr/>
        </p:nvSpPr>
        <p:spPr>
          <a:xfrm flipH="1">
            <a:off x="7022207" y="10304670"/>
            <a:ext cx="1616365" cy="1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90" name="Straight Arrow Connector 35"/>
          <p:cNvSpPr/>
          <p:nvPr/>
        </p:nvSpPr>
        <p:spPr>
          <a:xfrm flipH="1">
            <a:off x="12702565" y="9804621"/>
            <a:ext cx="1616365" cy="1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91" name="Straight Arrow Connector 36"/>
          <p:cNvSpPr/>
          <p:nvPr/>
        </p:nvSpPr>
        <p:spPr>
          <a:xfrm flipH="1">
            <a:off x="12702565" y="10695392"/>
            <a:ext cx="1616365" cy="1"/>
          </a:xfrm>
          <a:prstGeom prst="line">
            <a:avLst/>
          </a:prstGeom>
          <a:ln w="76200">
            <a:solidFill>
              <a:srgbClr val="000000"/>
            </a:solidFill>
            <a:tailEnd type="triangle"/>
          </a:ln>
        </p:spPr>
        <p:txBody>
          <a:bodyPr tIns="91439" bIns="91439"/>
          <a:lstStyle/>
          <a:p>
            <a:pPr algn="l" defTabSz="914306">
              <a:defRPr sz="36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pPr>
          </a:p>
        </p:txBody>
      </p:sp>
      <p:sp>
        <p:nvSpPr>
          <p:cNvPr id="592" name="TextBox 37"/>
          <p:cNvSpPr txBox="1"/>
          <p:nvPr/>
        </p:nvSpPr>
        <p:spPr>
          <a:xfrm>
            <a:off x="12655466" y="6972902"/>
            <a:ext cx="4500957" cy="84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914306">
              <a:defRPr sz="48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Predicted Labels</a:t>
            </a:r>
          </a:p>
        </p:txBody>
      </p:sp>
      <p:sp>
        <p:nvSpPr>
          <p:cNvPr id="593" name="Slide Number Placeholder 8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Revisit: solving the predictive analytics 		problem</a:t>
            </a:r>
          </a:p>
        </p:txBody>
      </p:sp>
      <p:sp>
        <p:nvSpPr>
          <p:cNvPr id="59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14502" indent="-714502" defTabSz="800735">
              <a:spcBef>
                <a:spcPts val="6300"/>
              </a:spcBef>
              <a:defRPr sz="6208"/>
            </a:pPr>
            <a:r>
              <a:t>Machine learning consists of “tasks, models,  features, and datasets”</a:t>
            </a:r>
          </a:p>
          <a:p>
            <a:pPr marL="714502" indent="-714502" defTabSz="800735">
              <a:spcBef>
                <a:spcPts val="6300"/>
              </a:spcBef>
              <a:defRPr sz="6208"/>
            </a:pPr>
            <a:r>
              <a:t>To start: Pose a suitable task, Collect a good dataset, Extract relevant features</a:t>
            </a:r>
          </a:p>
          <a:p>
            <a:pPr marL="714502" indent="-714502" defTabSz="800735">
              <a:spcBef>
                <a:spcPts val="6300"/>
              </a:spcBef>
              <a:defRPr sz="6208"/>
            </a:pPr>
            <a:r>
              <a:t>To solve: Choose a model to implement, Learn a model using the dataset</a:t>
            </a:r>
          </a:p>
          <a:p>
            <a:pPr lvl="1" marL="1295034" indent="-580532" defTabSz="800735">
              <a:spcBef>
                <a:spcPts val="900"/>
              </a:spcBef>
              <a:buClr>
                <a:srgbClr val="94B6D2"/>
              </a:buClr>
              <a:defRPr sz="5044">
                <a:solidFill>
                  <a:srgbClr val="800000"/>
                </a:solidFill>
              </a:defRPr>
            </a:pPr>
            <a:r>
              <a:t>Search the space of model parameters and optimise the error measure; e.g. find the best line that minimises the classification error </a:t>
            </a:r>
          </a:p>
        </p:txBody>
      </p:sp>
      <p:sp>
        <p:nvSpPr>
          <p:cNvPr id="5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59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Models and model parameters</a:t>
            </a:r>
          </a:p>
        </p:txBody>
      </p:sp>
      <p:pic>
        <p:nvPicPr>
          <p:cNvPr id="60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31247" t="0" r="4132" b="0"/>
          <a:stretch>
            <a:fillRect/>
          </a:stretch>
        </p:blipFill>
        <p:spPr>
          <a:xfrm>
            <a:off x="3048000" y="3441671"/>
            <a:ext cx="7154525" cy="6227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605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rcRect l="52857" t="4091" r="0" b="0"/>
          <a:stretch>
            <a:fillRect/>
          </a:stretch>
        </p:blipFill>
        <p:spPr>
          <a:xfrm>
            <a:off x="10187922" y="4705756"/>
            <a:ext cx="5199313" cy="4963783"/>
          </a:xfrm>
          <a:prstGeom prst="rect">
            <a:avLst/>
          </a:prstGeom>
          <a:ln w="12700">
            <a:miter lim="400000"/>
          </a:ln>
        </p:spPr>
      </p:pic>
      <p:pic>
        <p:nvPicPr>
          <p:cNvPr id="606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68258" y="4718456"/>
            <a:ext cx="5967743" cy="4487937"/>
          </a:xfrm>
          <a:prstGeom prst="rect">
            <a:avLst/>
          </a:prstGeom>
          <a:ln w="12700">
            <a:miter lim="400000"/>
          </a:ln>
        </p:spPr>
      </p:pic>
      <p:sp>
        <p:nvSpPr>
          <p:cNvPr id="607" name="Logistic regression"/>
          <p:cNvSpPr txBox="1"/>
          <p:nvPr/>
        </p:nvSpPr>
        <p:spPr>
          <a:xfrm>
            <a:off x="10462423" y="10150465"/>
            <a:ext cx="4650458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Logistic regression</a:t>
            </a:r>
          </a:p>
        </p:txBody>
      </p:sp>
      <p:sp>
        <p:nvSpPr>
          <p:cNvPr id="608" name="Bayes Classifer"/>
          <p:cNvSpPr txBox="1"/>
          <p:nvPr/>
        </p:nvSpPr>
        <p:spPr>
          <a:xfrm>
            <a:off x="4512204" y="10150465"/>
            <a:ext cx="371780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Bayes Classifer</a:t>
            </a:r>
          </a:p>
        </p:txBody>
      </p:sp>
      <p:sp>
        <p:nvSpPr>
          <p:cNvPr id="609" name="Support Vector…"/>
          <p:cNvSpPr txBox="1"/>
          <p:nvPr/>
        </p:nvSpPr>
        <p:spPr>
          <a:xfrm>
            <a:off x="16311069" y="9778298"/>
            <a:ext cx="4082121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Support Vector </a:t>
            </a:r>
          </a:p>
          <a:p>
            <a:pPr/>
            <a:r>
              <a:t>Machine</a:t>
            </a:r>
          </a:p>
        </p:txBody>
      </p:sp>
      <p:sp>
        <p:nvSpPr>
          <p:cNvPr id="6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Revisit: solving the predictive analytics 		problem</a:t>
            </a:r>
          </a:p>
        </p:txBody>
      </p:sp>
      <p:sp>
        <p:nvSpPr>
          <p:cNvPr id="613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14502" indent="-714502" defTabSz="800735">
              <a:spcBef>
                <a:spcPts val="6300"/>
              </a:spcBef>
              <a:defRPr sz="6208"/>
            </a:pPr>
            <a:r>
              <a:t>Machine learning consists of “tasks, models,  features, and datasets”</a:t>
            </a:r>
          </a:p>
          <a:p>
            <a:pPr marL="714502" indent="-714502" defTabSz="800735">
              <a:spcBef>
                <a:spcPts val="6300"/>
              </a:spcBef>
              <a:defRPr sz="6208"/>
            </a:pPr>
            <a:r>
              <a:t>To start: Pose a suitable task, Collect a good dataset, Extract relevant features</a:t>
            </a:r>
          </a:p>
          <a:p>
            <a:pPr marL="714502" indent="-714502" defTabSz="800735">
              <a:spcBef>
                <a:spcPts val="6300"/>
              </a:spcBef>
              <a:defRPr sz="6208"/>
            </a:pPr>
            <a:r>
              <a:t>To solve: Choose a model to implement, Learn a model using the dataset</a:t>
            </a:r>
          </a:p>
          <a:p>
            <a:pPr lvl="1" marL="1295034" indent="-580532" defTabSz="800735">
              <a:spcBef>
                <a:spcPts val="900"/>
              </a:spcBef>
              <a:buClr>
                <a:srgbClr val="94B6D2"/>
              </a:buClr>
              <a:defRPr sz="5044">
                <a:solidFill>
                  <a:srgbClr val="800000"/>
                </a:solidFill>
              </a:defRPr>
            </a:pPr>
            <a:r>
              <a:t>Search the space of model parameters and optimise the error measure; e.g. find the best line that minimises the classification error </a:t>
            </a:r>
          </a:p>
        </p:txBody>
      </p:sp>
      <p:sp>
        <p:nvSpPr>
          <p:cNvPr id="6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1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Optimization methods</a:t>
            </a:r>
          </a:p>
        </p:txBody>
      </p:sp>
      <p:sp>
        <p:nvSpPr>
          <p:cNvPr id="619" name="Unconstrained Minimisation"/>
          <p:cNvSpPr txBox="1"/>
          <p:nvPr/>
        </p:nvSpPr>
        <p:spPr>
          <a:xfrm>
            <a:off x="7587213" y="4612451"/>
            <a:ext cx="773859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Unconstrained Minimisation</a:t>
            </a:r>
          </a:p>
        </p:txBody>
      </p:sp>
      <p:pic>
        <p:nvPicPr>
          <p:cNvPr id="6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5263" y="6265802"/>
            <a:ext cx="11353801" cy="706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14265" y="6097888"/>
            <a:ext cx="6569000" cy="7061201"/>
          </a:xfrm>
          <a:prstGeom prst="rect">
            <a:avLst/>
          </a:prstGeom>
          <a:ln w="12700">
            <a:miter lim="400000"/>
          </a:ln>
        </p:spPr>
      </p:pic>
      <p:sp>
        <p:nvSpPr>
          <p:cNvPr id="6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Optimization methods</a:t>
            </a:r>
          </a:p>
        </p:txBody>
      </p:sp>
      <p:sp>
        <p:nvSpPr>
          <p:cNvPr id="625" name="Unconstrained Minimisation"/>
          <p:cNvSpPr txBox="1"/>
          <p:nvPr/>
        </p:nvSpPr>
        <p:spPr>
          <a:xfrm>
            <a:off x="7587213" y="4612451"/>
            <a:ext cx="773859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Unconstrained Minimisation</a:t>
            </a:r>
          </a:p>
        </p:txBody>
      </p:sp>
      <p:pic>
        <p:nvPicPr>
          <p:cNvPr id="6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06160" y="6265802"/>
            <a:ext cx="6569000" cy="706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45450" y="6655010"/>
            <a:ext cx="9633602" cy="6282784"/>
          </a:xfrm>
          <a:prstGeom prst="rect">
            <a:avLst/>
          </a:prstGeom>
          <a:ln w="12700">
            <a:miter lim="400000"/>
          </a:ln>
        </p:spPr>
      </p:pic>
      <p:sp>
        <p:nvSpPr>
          <p:cNvPr id="6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Optimization methods</a:t>
            </a:r>
          </a:p>
        </p:txBody>
      </p:sp>
      <p:pic>
        <p:nvPicPr>
          <p:cNvPr id="6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29978" y="2946400"/>
            <a:ext cx="11531601" cy="10642600"/>
          </a:xfrm>
          <a:prstGeom prst="rect">
            <a:avLst/>
          </a:prstGeom>
          <a:ln w="12700">
            <a:miter lim="400000"/>
          </a:ln>
        </p:spPr>
      </p:pic>
      <p:sp>
        <p:nvSpPr>
          <p:cNvPr id="632" name="Constrained…"/>
          <p:cNvSpPr txBox="1"/>
          <p:nvPr/>
        </p:nvSpPr>
        <p:spPr>
          <a:xfrm>
            <a:off x="16776614" y="7039687"/>
            <a:ext cx="334914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Constrained </a:t>
            </a:r>
          </a:p>
          <a:p>
            <a:pPr/>
            <a:r>
              <a:t>Minimisation</a:t>
            </a:r>
          </a:p>
        </p:txBody>
      </p:sp>
      <p:sp>
        <p:nvSpPr>
          <p:cNvPr id="6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Optimization methods</a:t>
            </a:r>
          </a:p>
        </p:txBody>
      </p:sp>
      <p:pic>
        <p:nvPicPr>
          <p:cNvPr id="63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3296" y="5101511"/>
            <a:ext cx="5295901" cy="3276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3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69552" y="5852709"/>
            <a:ext cx="10653915" cy="6975365"/>
          </a:xfrm>
          <a:prstGeom prst="rect">
            <a:avLst/>
          </a:prstGeom>
          <a:ln w="12700">
            <a:miter lim="400000"/>
          </a:ln>
        </p:spPr>
      </p:pic>
      <p:sp>
        <p:nvSpPr>
          <p:cNvPr id="638" name="Global vs local optimum…"/>
          <p:cNvSpPr txBox="1"/>
          <p:nvPr/>
        </p:nvSpPr>
        <p:spPr>
          <a:xfrm>
            <a:off x="15855994" y="3532562"/>
            <a:ext cx="701901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Global vs local optimum</a:t>
            </a:r>
          </a:p>
          <a:p>
            <a:pPr lvl="3"/>
            <a:r>
              <a:t>- Neural networks</a:t>
            </a:r>
          </a:p>
        </p:txBody>
      </p:sp>
      <p:pic>
        <p:nvPicPr>
          <p:cNvPr id="63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572" y="3327400"/>
            <a:ext cx="11353801" cy="7061200"/>
          </a:xfrm>
          <a:prstGeom prst="rect">
            <a:avLst/>
          </a:prstGeom>
          <a:ln w="12700">
            <a:miter lim="400000"/>
          </a:ln>
        </p:spPr>
      </p:pic>
      <p:sp>
        <p:nvSpPr>
          <p:cNvPr id="640" name="Single optimum…"/>
          <p:cNvSpPr txBox="1"/>
          <p:nvPr/>
        </p:nvSpPr>
        <p:spPr>
          <a:xfrm>
            <a:off x="3084214" y="10270967"/>
            <a:ext cx="397360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Single optimum</a:t>
            </a:r>
          </a:p>
          <a:p>
            <a:pPr/>
            <a:r>
              <a:t>- SVM</a:t>
            </a:r>
          </a:p>
        </p:txBody>
      </p:sp>
      <p:sp>
        <p:nvSpPr>
          <p:cNvPr id="6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36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97295" y="10367"/>
            <a:ext cx="13665201" cy="132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4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7532" y="1363676"/>
            <a:ext cx="9633602" cy="6282784"/>
          </a:xfrm>
          <a:prstGeom prst="rect">
            <a:avLst/>
          </a:prstGeom>
          <a:ln w="12700">
            <a:miter lim="400000"/>
          </a:ln>
        </p:spPr>
      </p:pic>
      <p:sp>
        <p:nvSpPr>
          <p:cNvPr id="645" name="Equation"/>
          <p:cNvSpPr txBox="1"/>
          <p:nvPr/>
        </p:nvSpPr>
        <p:spPr>
          <a:xfrm>
            <a:off x="3794364" y="8993326"/>
            <a:ext cx="4239938" cy="59741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646" name="Equation"/>
          <p:cNvSpPr txBox="1"/>
          <p:nvPr/>
        </p:nvSpPr>
        <p:spPr>
          <a:xfrm>
            <a:off x="3323390" y="10483412"/>
            <a:ext cx="6835372" cy="92075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L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b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∑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r</m:t>
                  </m:r>
                  <m:r>
                    <a:rPr xmlns:a="http://schemas.openxmlformats.org/drawingml/2006/main" sz="5000" i="1">
                      <a:solidFill>
                        <a:srgbClr val="525252"/>
                      </a:solidFill>
                      <a:latin typeface="Cambria Math" panose="02040503050406030204" pitchFamily="18" charset="0"/>
                    </a:rPr>
                    <m:t>e</m:t>
                  </m:r>
                  <m:sSub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b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sSup>
                    <m:e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00" i="1">
                          <a:solidFill>
                            <a:srgbClr val="525252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5000">
              <a:solidFill>
                <a:srgbClr val="535353"/>
              </a:solidFill>
            </a:endParaRPr>
          </a:p>
        </p:txBody>
      </p:sp>
      <p:sp>
        <p:nvSpPr>
          <p:cNvPr id="647" name="DATA…"/>
          <p:cNvSpPr txBox="1"/>
          <p:nvPr/>
        </p:nvSpPr>
        <p:spPr>
          <a:xfrm>
            <a:off x="18770530" y="617856"/>
            <a:ext cx="18193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DATA 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SPACE</a:t>
            </a:r>
          </a:p>
        </p:txBody>
      </p:sp>
      <p:sp>
        <p:nvSpPr>
          <p:cNvPr id="648" name="MODEL…"/>
          <p:cNvSpPr txBox="1"/>
          <p:nvPr/>
        </p:nvSpPr>
        <p:spPr>
          <a:xfrm>
            <a:off x="15099196" y="617856"/>
            <a:ext cx="22121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MODEL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 SPACE</a:t>
            </a:r>
          </a:p>
        </p:txBody>
      </p:sp>
      <p:sp>
        <p:nvSpPr>
          <p:cNvPr id="649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3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55114" y="41709"/>
            <a:ext cx="13826774" cy="13305991"/>
          </a:xfrm>
          <a:prstGeom prst="rect">
            <a:avLst/>
          </a:prstGeom>
          <a:ln w="12700">
            <a:miter lim="400000"/>
          </a:ln>
        </p:spPr>
      </p:pic>
      <p:sp>
        <p:nvSpPr>
          <p:cNvPr id="654" name="MODEL…"/>
          <p:cNvSpPr txBox="1"/>
          <p:nvPr/>
        </p:nvSpPr>
        <p:spPr>
          <a:xfrm>
            <a:off x="15099196" y="475675"/>
            <a:ext cx="2212157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MODEL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 SPACE</a:t>
            </a:r>
          </a:p>
        </p:txBody>
      </p:sp>
      <p:sp>
        <p:nvSpPr>
          <p:cNvPr id="655" name="DATA…"/>
          <p:cNvSpPr txBox="1"/>
          <p:nvPr/>
        </p:nvSpPr>
        <p:spPr>
          <a:xfrm>
            <a:off x="18604653" y="475675"/>
            <a:ext cx="18193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D3F0E"/>
                </a:solidFill>
              </a:defRPr>
            </a:pPr>
            <a:r>
              <a:t>DATA </a:t>
            </a:r>
          </a:p>
          <a:p>
            <a:pPr>
              <a:defRPr>
                <a:solidFill>
                  <a:srgbClr val="FD3F0E"/>
                </a:solidFill>
              </a:defRPr>
            </a:pPr>
            <a:r>
              <a:t>SPACE</a:t>
            </a:r>
          </a:p>
        </p:txBody>
      </p:sp>
      <p:pic>
        <p:nvPicPr>
          <p:cNvPr id="6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63226" y="7836298"/>
            <a:ext cx="4863585" cy="5228004"/>
          </a:xfrm>
          <a:prstGeom prst="rect">
            <a:avLst/>
          </a:prstGeom>
          <a:ln w="12700">
            <a:miter lim="400000"/>
          </a:ln>
        </p:spPr>
      </p:pic>
      <p:pic>
        <p:nvPicPr>
          <p:cNvPr id="65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7532" y="1363676"/>
            <a:ext cx="9633602" cy="6282784"/>
          </a:xfrm>
          <a:prstGeom prst="rect">
            <a:avLst/>
          </a:prstGeom>
          <a:ln w="12700">
            <a:miter lim="400000"/>
          </a:ln>
        </p:spPr>
      </p:pic>
      <p:sp>
        <p:nvSpPr>
          <p:cNvPr id="658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1"/>
          <p:cNvSpPr txBox="1"/>
          <p:nvPr>
            <p:ph type="title"/>
          </p:nvPr>
        </p:nvSpPr>
        <p:spPr>
          <a:xfrm>
            <a:off x="-108895" y="-142034"/>
            <a:ext cx="23050501" cy="3429001"/>
          </a:xfrm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Predictive Analytics problems e.g.</a:t>
            </a:r>
          </a:p>
        </p:txBody>
      </p:sp>
      <p:sp>
        <p:nvSpPr>
          <p:cNvPr id="150" name="Content Placeholder 2"/>
          <p:cNvSpPr txBox="1"/>
          <p:nvPr>
            <p:ph type="body" idx="1"/>
          </p:nvPr>
        </p:nvSpPr>
        <p:spPr>
          <a:xfrm>
            <a:off x="388738" y="2425700"/>
            <a:ext cx="23050501" cy="886460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buSzTx/>
              <a:buNone/>
              <a:defRPr sz="4800"/>
            </a:pPr>
          </a:p>
          <a:p>
            <a:pPr marL="640013" indent="-640013">
              <a:lnSpc>
                <a:spcPct val="80000"/>
              </a:lnSpc>
              <a:defRPr sz="4800"/>
            </a:pPr>
            <a:r>
              <a:t>Spam detection prediction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email ; Output = Spam or not</a:t>
            </a:r>
          </a:p>
          <a:p>
            <a:pPr marL="640013" indent="-640013">
              <a:lnSpc>
                <a:spcPct val="80000"/>
              </a:lnSpc>
              <a:defRPr sz="4800"/>
            </a:pPr>
            <a:r>
              <a:t>Score prediction (out of 100) in ML Course 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10,12 math marks; Output = Predicted Score</a:t>
            </a:r>
            <a:endParaRPr sz="4800"/>
          </a:p>
          <a:p>
            <a:pPr marL="640013" indent="-640013">
              <a:lnSpc>
                <a:spcPct val="80000"/>
              </a:lnSpc>
              <a:defRPr sz="4800"/>
            </a:pPr>
            <a:r>
              <a:t>News article group prediction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Set of news articles; Output = Cluster ID</a:t>
            </a:r>
          </a:p>
        </p:txBody>
      </p:sp>
      <p:sp>
        <p:nvSpPr>
          <p:cNvPr id="151" name="Rectangle"/>
          <p:cNvSpPr/>
          <p:nvPr/>
        </p:nvSpPr>
        <p:spPr>
          <a:xfrm>
            <a:off x="18768474" y="3995501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2" name="Output"/>
          <p:cNvSpPr txBox="1"/>
          <p:nvPr/>
        </p:nvSpPr>
        <p:spPr>
          <a:xfrm>
            <a:off x="18989769" y="4344751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153" name="Rectangle"/>
          <p:cNvSpPr/>
          <p:nvPr/>
        </p:nvSpPr>
        <p:spPr>
          <a:xfrm>
            <a:off x="18768474" y="6613849"/>
            <a:ext cx="2409181" cy="189742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System/…"/>
          <p:cNvSpPr txBox="1"/>
          <p:nvPr/>
        </p:nvSpPr>
        <p:spPr>
          <a:xfrm>
            <a:off x="19122604" y="6927562"/>
            <a:ext cx="167526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System/</a:t>
            </a:r>
          </a:p>
          <a:p>
            <a:pPr>
              <a:defRPr sz="4000"/>
            </a:pPr>
            <a:r>
              <a:t>Algo</a:t>
            </a:r>
          </a:p>
        </p:txBody>
      </p:sp>
      <p:sp>
        <p:nvSpPr>
          <p:cNvPr id="155" name="Rectangle"/>
          <p:cNvSpPr/>
          <p:nvPr/>
        </p:nvSpPr>
        <p:spPr>
          <a:xfrm>
            <a:off x="18768474" y="9859622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6" name="Input"/>
          <p:cNvSpPr txBox="1"/>
          <p:nvPr/>
        </p:nvSpPr>
        <p:spPr>
          <a:xfrm>
            <a:off x="19280914" y="10208872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157" name="Arrow"/>
          <p:cNvSpPr/>
          <p:nvPr/>
        </p:nvSpPr>
        <p:spPr>
          <a:xfrm rot="16200000">
            <a:off x="19325234" y="5581677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Arrow"/>
          <p:cNvSpPr/>
          <p:nvPr/>
        </p:nvSpPr>
        <p:spPr>
          <a:xfrm rot="16200000">
            <a:off x="19325234" y="8821760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0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 Recognition</a:t>
            </a:r>
          </a:p>
        </p:txBody>
      </p:sp>
      <p:pic>
        <p:nvPicPr>
          <p:cNvPr id="66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84625" y="2682875"/>
            <a:ext cx="16462375" cy="10518776"/>
          </a:xfrm>
          <a:prstGeom prst="rect">
            <a:avLst/>
          </a:prstGeom>
          <a:ln w="12700">
            <a:miter lim="400000"/>
          </a:ln>
        </p:spPr>
      </p:pic>
      <p:sp>
        <p:nvSpPr>
          <p:cNvPr id="662" name="TextBox 4"/>
          <p:cNvSpPr txBox="1"/>
          <p:nvPr/>
        </p:nvSpPr>
        <p:spPr>
          <a:xfrm>
            <a:off x="15384757" y="63500"/>
            <a:ext cx="5859803" cy="1234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l" defTabSz="898525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SLIDE CREDIT: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 defTabSz="898525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ANDREW ZISSERMAN</a:t>
            </a:r>
          </a:p>
        </p:txBody>
      </p:sp>
      <p:sp>
        <p:nvSpPr>
          <p:cNvPr id="663" name="Slide Number Placeholder 8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Regularization: Overfitting</a:t>
            </a:r>
          </a:p>
        </p:txBody>
      </p:sp>
      <p:pic>
        <p:nvPicPr>
          <p:cNvPr id="666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3296" y="2665771"/>
            <a:ext cx="14808201" cy="11050229"/>
          </a:xfrm>
          <a:prstGeom prst="rect">
            <a:avLst/>
          </a:prstGeom>
          <a:ln w="12700">
            <a:miter lim="400000"/>
          </a:ln>
        </p:spPr>
      </p:pic>
      <p:sp>
        <p:nvSpPr>
          <p:cNvPr id="667" name="Slide Number Placeholder 3"/>
          <p:cNvSpPr txBox="1"/>
          <p:nvPr>
            <p:ph type="sldNum" sz="quarter" idx="2"/>
          </p:nvPr>
        </p:nvSpPr>
        <p:spPr>
          <a:xfrm>
            <a:off x="11988800" y="13119099"/>
            <a:ext cx="393701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z="2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68" name="Are linear…"/>
          <p:cNvSpPr txBox="1"/>
          <p:nvPr/>
        </p:nvSpPr>
        <p:spPr>
          <a:xfrm>
            <a:off x="19772590" y="6550737"/>
            <a:ext cx="4128009" cy="227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Are linear </a:t>
            </a:r>
          </a:p>
          <a:p>
            <a:pPr/>
            <a:r>
              <a:t>models enough?</a:t>
            </a:r>
          </a:p>
          <a:p>
            <a:pPr/>
            <a:r>
              <a:t>NO..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Supervised vs Unsupervised learning</a:t>
            </a:r>
          </a:p>
        </p:txBody>
      </p:sp>
      <p:sp>
        <p:nvSpPr>
          <p:cNvPr id="67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07136" indent="-707136" defTabSz="792479">
              <a:spcBef>
                <a:spcPts val="6200"/>
              </a:spcBef>
              <a:defRPr sz="6144"/>
            </a:pPr>
            <a:r>
              <a:t>Supervised</a:t>
            </a:r>
          </a:p>
          <a:p>
            <a:pPr lvl="1" marL="1281683" indent="-574547" defTabSz="792479">
              <a:spcBef>
                <a:spcPts val="900"/>
              </a:spcBef>
              <a:buClr>
                <a:srgbClr val="94B6D2"/>
              </a:buClr>
              <a:defRPr sz="4992"/>
            </a:pPr>
            <a:r>
              <a:t>Regression - Score prediction</a:t>
            </a:r>
          </a:p>
          <a:p>
            <a:pPr lvl="1" marL="1281683" indent="-574547" defTabSz="792479">
              <a:spcBef>
                <a:spcPts val="900"/>
              </a:spcBef>
              <a:buClr>
                <a:srgbClr val="94B6D2"/>
              </a:buClr>
              <a:defRPr sz="4992"/>
            </a:pPr>
            <a:r>
              <a:t>Binary Classification - Spam detection (SPAM/HAM)</a:t>
            </a:r>
          </a:p>
          <a:p>
            <a:pPr lvl="1" marL="1281683" indent="-574547" defTabSz="792479">
              <a:spcBef>
                <a:spcPts val="900"/>
              </a:spcBef>
              <a:buClr>
                <a:srgbClr val="94B6D2"/>
              </a:buClr>
              <a:defRPr sz="4992"/>
            </a:pPr>
            <a:r>
              <a:t>Multiclass classification - (SPAM/NORMAL/URGENT)</a:t>
            </a:r>
          </a:p>
          <a:p>
            <a:pPr lvl="1" marL="0" indent="351092" defTabSz="792479">
              <a:spcBef>
                <a:spcPts val="900"/>
              </a:spcBef>
              <a:buSzTx/>
              <a:buNone/>
              <a:defRPr sz="4992"/>
            </a:pPr>
          </a:p>
          <a:p>
            <a:pPr marL="707136" indent="-707136" defTabSz="792479">
              <a:spcBef>
                <a:spcPts val="6200"/>
              </a:spcBef>
              <a:defRPr sz="6144"/>
            </a:pPr>
            <a:r>
              <a:t>Unsupervised</a:t>
            </a:r>
          </a:p>
          <a:p>
            <a:pPr lvl="1" marL="1281683" indent="-574547" defTabSz="792479">
              <a:spcBef>
                <a:spcPts val="900"/>
              </a:spcBef>
              <a:buClr>
                <a:srgbClr val="94B6D2"/>
              </a:buClr>
              <a:defRPr sz="4992"/>
            </a:pPr>
            <a:r>
              <a:t>News item clustering</a:t>
            </a:r>
          </a:p>
          <a:p>
            <a:pPr lvl="1" marL="1281683" indent="-574547" defTabSz="792479">
              <a:spcBef>
                <a:spcPts val="900"/>
              </a:spcBef>
              <a:buClr>
                <a:srgbClr val="94B6D2"/>
              </a:buClr>
              <a:defRPr sz="4992"/>
            </a:pPr>
            <a:r>
              <a:t>No categorization or scoring – to begin with</a:t>
            </a:r>
          </a:p>
        </p:txBody>
      </p:sp>
      <p:sp>
        <p:nvSpPr>
          <p:cNvPr id="6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677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55573" indent="-655573" defTabSz="734694">
              <a:spcBef>
                <a:spcPts val="5700"/>
              </a:spcBef>
              <a:defRPr sz="5696"/>
            </a:pPr>
            <a:r>
              <a:t>Machine learning formulation consists of “</a:t>
            </a:r>
            <a:r>
              <a:rPr>
                <a:solidFill>
                  <a:srgbClr val="0000FF"/>
                </a:solidFill>
              </a:rPr>
              <a:t>tasks, dataset, features, and models</a:t>
            </a:r>
            <a:r>
              <a:t>”</a:t>
            </a:r>
          </a:p>
          <a:p>
            <a:pPr marL="655573" indent="-655573" defTabSz="734694">
              <a:spcBef>
                <a:spcPts val="5700"/>
              </a:spcBef>
              <a:defRPr sz="5696"/>
            </a:pPr>
            <a:r>
              <a:t>To start: Pose a suitable task, Collect a good dataset, Extract relevant features</a:t>
            </a:r>
          </a:p>
          <a:p>
            <a:pPr marL="655573" indent="-655573" defTabSz="734694">
              <a:spcBef>
                <a:spcPts val="5700"/>
              </a:spcBef>
              <a:defRPr sz="5696"/>
            </a:pPr>
            <a:r>
              <a:t>To solve: Choose a </a:t>
            </a:r>
            <a:r>
              <a:rPr>
                <a:solidFill>
                  <a:srgbClr val="0000FF"/>
                </a:solidFill>
              </a:rPr>
              <a:t>model</a:t>
            </a:r>
            <a:r>
              <a:t> to implement, Learn a model using the dataset (</a:t>
            </a:r>
            <a:r>
              <a:rPr>
                <a:solidFill>
                  <a:srgbClr val="0000FF"/>
                </a:solidFill>
              </a:rPr>
              <a:t>learning algorithm</a:t>
            </a:r>
            <a:r>
              <a:t>) , use the model to predict (</a:t>
            </a:r>
            <a:r>
              <a:rPr>
                <a:solidFill>
                  <a:srgbClr val="0000FF"/>
                </a:solidFill>
              </a:rPr>
              <a:t>inference algorithm</a:t>
            </a:r>
            <a:r>
              <a:t>)</a:t>
            </a:r>
          </a:p>
          <a:p>
            <a:pPr marL="655573" indent="-655573" defTabSz="734694">
              <a:spcBef>
                <a:spcPts val="5700"/>
              </a:spcBef>
              <a:defRPr sz="5696"/>
            </a:pPr>
            <a:r>
              <a:t>Examples of models</a:t>
            </a:r>
          </a:p>
          <a:p>
            <a:pPr marL="655573" indent="-655573" defTabSz="734694">
              <a:spcBef>
                <a:spcPts val="5700"/>
              </a:spcBef>
              <a:defRPr sz="5696"/>
            </a:pPr>
            <a:r>
              <a:t>Learning algorithm – uses optimisation methods</a:t>
            </a:r>
          </a:p>
        </p:txBody>
      </p:sp>
      <p:sp>
        <p:nvSpPr>
          <p:cNvPr id="6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677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Collection</a:t>
            </a:r>
          </a:p>
        </p:txBody>
      </p:sp>
      <p:sp>
        <p:nvSpPr>
          <p:cNvPr id="683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Characteristics of a good dataset</a:t>
            </a:r>
          </a:p>
          <a:p>
            <a:pPr lvl="1" marL="1335087" indent="-598487">
              <a:spcBef>
                <a:spcPts val="1000"/>
              </a:spcBef>
              <a:buClr>
                <a:srgbClr val="94B6D2"/>
              </a:buClr>
              <a:defRPr sz="5200"/>
            </a:pPr>
            <a:r>
              <a:t>MORE DATA</a:t>
            </a:r>
          </a:p>
          <a:p>
            <a:pPr lvl="1" marL="1335087" indent="-598487">
              <a:spcBef>
                <a:spcPts val="1000"/>
              </a:spcBef>
              <a:buClr>
                <a:srgbClr val="94B6D2"/>
              </a:buClr>
              <a:defRPr sz="5200"/>
            </a:pPr>
            <a:r>
              <a:t>DIVERSE DATA</a:t>
            </a:r>
          </a:p>
          <a:p>
            <a:pPr lvl="1" marL="1335087" indent="-598487">
              <a:spcBef>
                <a:spcPts val="1000"/>
              </a:spcBef>
              <a:buClr>
                <a:srgbClr val="94B6D2"/>
              </a:buClr>
              <a:defRPr sz="5200"/>
            </a:pPr>
          </a:p>
          <a:p>
            <a:pPr lvl="1" marL="1335087" indent="-598487">
              <a:spcBef>
                <a:spcPts val="1000"/>
              </a:spcBef>
              <a:buClr>
                <a:srgbClr val="94B6D2"/>
              </a:buClr>
              <a:defRPr sz="5200"/>
            </a:pPr>
            <a:r>
              <a:t>Why DIVERSE DATA?</a:t>
            </a:r>
          </a:p>
          <a:p>
            <a:pPr lvl="1" marL="1335087" indent="-598487">
              <a:spcBef>
                <a:spcPts val="1000"/>
              </a:spcBef>
              <a:buClr>
                <a:srgbClr val="94B6D2"/>
              </a:buClr>
              <a:defRPr sz="5200"/>
            </a:pPr>
            <a:r>
              <a:t>Consider the problem of recognizing a “Maruti car”, if your training data consists of only white Maruti, then don’t be surprised if your model does not recognize a “red Maruti car”</a:t>
            </a:r>
          </a:p>
        </p:txBody>
      </p:sp>
      <p:sp>
        <p:nvSpPr>
          <p:cNvPr id="6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extraction</a:t>
            </a:r>
          </a:p>
        </p:txBody>
      </p:sp>
      <p:sp>
        <p:nvSpPr>
          <p:cNvPr id="689" name="Content Placeholder 2"/>
          <p:cNvSpPr txBox="1"/>
          <p:nvPr>
            <p:ph type="body" sz="quarter" idx="1"/>
          </p:nvPr>
        </p:nvSpPr>
        <p:spPr>
          <a:xfrm>
            <a:off x="673100" y="3835400"/>
            <a:ext cx="23050500" cy="1159348"/>
          </a:xfrm>
          <a:prstGeom prst="rect">
            <a:avLst/>
          </a:prstGeom>
        </p:spPr>
        <p:txBody>
          <a:bodyPr/>
          <a:lstStyle/>
          <a:p>
            <a:pPr/>
            <a:r>
              <a:t>Consider Spam recognition problem</a:t>
            </a:r>
          </a:p>
        </p:txBody>
      </p:sp>
      <p:grpSp>
        <p:nvGrpSpPr>
          <p:cNvPr id="704" name="Group 19"/>
          <p:cNvGrpSpPr/>
          <p:nvPr/>
        </p:nvGrpSpPr>
        <p:grpSpPr>
          <a:xfrm>
            <a:off x="7665019" y="8451150"/>
            <a:ext cx="9774897" cy="3855883"/>
            <a:chOff x="0" y="0"/>
            <a:chExt cx="9774895" cy="3855882"/>
          </a:xfrm>
        </p:grpSpPr>
        <p:grpSp>
          <p:nvGrpSpPr>
            <p:cNvPr id="692" name="Rectangle 3"/>
            <p:cNvGrpSpPr/>
            <p:nvPr/>
          </p:nvGrpSpPr>
          <p:grpSpPr>
            <a:xfrm>
              <a:off x="3442875" y="115150"/>
              <a:ext cx="4017819" cy="1708725"/>
              <a:chOff x="0" y="0"/>
              <a:chExt cx="4017817" cy="1708723"/>
            </a:xfrm>
          </p:grpSpPr>
          <p:sp>
            <p:nvSpPr>
              <p:cNvPr id="690" name="Rectangle"/>
              <p:cNvSpPr/>
              <p:nvPr/>
            </p:nvSpPr>
            <p:spPr>
              <a:xfrm>
                <a:off x="0" y="0"/>
                <a:ext cx="4017818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691" name="Learning…"/>
              <p:cNvSpPr/>
              <p:nvPr/>
            </p:nvSpPr>
            <p:spPr>
              <a:xfrm>
                <a:off x="101439" y="854361"/>
                <a:ext cx="381494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/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Learning</a:t>
                </a:r>
                <a:endParaRPr>
                  <a:solidFill>
                    <a:srgbClr val="FFFFFF"/>
                  </a:solidFill>
                </a:endParaRPr>
              </a:p>
              <a:p>
                <a: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  <a:r>
                  <a:t>Algorithm</a:t>
                </a:r>
              </a:p>
            </p:txBody>
          </p:sp>
        </p:grpSp>
        <p:sp>
          <p:nvSpPr>
            <p:cNvPr id="693" name="Straight Arrow Connector 4"/>
            <p:cNvSpPr/>
            <p:nvPr/>
          </p:nvSpPr>
          <p:spPr>
            <a:xfrm flipH="1" flipV="1">
              <a:off x="7506869" y="946422"/>
              <a:ext cx="1616365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694" name="Straight Arrow Connector 5"/>
            <p:cNvSpPr/>
            <p:nvPr/>
          </p:nvSpPr>
          <p:spPr>
            <a:xfrm flipV="1">
              <a:off x="1854226" y="923330"/>
              <a:ext cx="1524001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695" name="TextBox 6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Past Email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features</a:t>
              </a:r>
            </a:p>
          </p:txBody>
        </p:sp>
        <p:sp>
          <p:nvSpPr>
            <p:cNvPr id="696" name="TextBox 7"/>
            <p:cNvSpPr/>
            <p:nvPr/>
          </p:nvSpPr>
          <p:spPr>
            <a:xfrm>
              <a:off x="8491473" y="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Spam or not</a:t>
              </a:r>
            </a:p>
          </p:txBody>
        </p:sp>
        <p:grpSp>
          <p:nvGrpSpPr>
            <p:cNvPr id="699" name="Rectangle 8"/>
            <p:cNvGrpSpPr/>
            <p:nvPr/>
          </p:nvGrpSpPr>
          <p:grpSpPr>
            <a:xfrm>
              <a:off x="3442875" y="2147158"/>
              <a:ext cx="4017819" cy="1708725"/>
              <a:chOff x="0" y="0"/>
              <a:chExt cx="4017817" cy="1708723"/>
            </a:xfrm>
          </p:grpSpPr>
          <p:sp>
            <p:nvSpPr>
              <p:cNvPr id="697" name="Rectangle"/>
              <p:cNvSpPr/>
              <p:nvPr/>
            </p:nvSpPr>
            <p:spPr>
              <a:xfrm>
                <a:off x="0" y="0"/>
                <a:ext cx="4017818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3600">
                    <a:solidFill>
                      <a:srgbClr val="FFFFFF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698" name="Model"/>
              <p:cNvSpPr/>
              <p:nvPr/>
            </p:nvSpPr>
            <p:spPr>
              <a:xfrm>
                <a:off x="101439" y="854361"/>
                <a:ext cx="3814940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lvl1pPr>
              </a:lstStyle>
              <a:p>
                <a:pPr/>
                <a:r>
                  <a:t>Model</a:t>
                </a:r>
              </a:p>
            </p:txBody>
          </p:sp>
        </p:grpSp>
        <p:sp>
          <p:nvSpPr>
            <p:cNvPr id="700" name="Straight Arrow Connector 9"/>
            <p:cNvSpPr/>
            <p:nvPr/>
          </p:nvSpPr>
          <p:spPr>
            <a:xfrm flipV="1">
              <a:off x="7460694" y="2978430"/>
              <a:ext cx="1524001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01" name="Straight Arrow Connector 10"/>
            <p:cNvSpPr/>
            <p:nvPr/>
          </p:nvSpPr>
          <p:spPr>
            <a:xfrm flipV="1">
              <a:off x="1854226" y="2955338"/>
              <a:ext cx="1524001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02" name="TextBox 11"/>
            <p:cNvSpPr/>
            <p:nvPr/>
          </p:nvSpPr>
          <p:spPr>
            <a:xfrm>
              <a:off x="70631" y="205509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New Email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features</a:t>
              </a:r>
            </a:p>
          </p:txBody>
        </p:sp>
        <p:sp>
          <p:nvSpPr>
            <p:cNvPr id="703" name="TextBox 12"/>
            <p:cNvSpPr/>
            <p:nvPr/>
          </p:nvSpPr>
          <p:spPr>
            <a:xfrm>
              <a:off x="8504895" y="159343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Spam or not?</a:t>
              </a:r>
            </a:p>
          </p:txBody>
        </p:sp>
      </p:grpSp>
      <p:grpSp>
        <p:nvGrpSpPr>
          <p:cNvPr id="712" name="Group 18"/>
          <p:cNvGrpSpPr/>
          <p:nvPr/>
        </p:nvGrpSpPr>
        <p:grpSpPr>
          <a:xfrm>
            <a:off x="4712158" y="4921698"/>
            <a:ext cx="14307690" cy="1800783"/>
            <a:chOff x="0" y="0"/>
            <a:chExt cx="14307689" cy="1800782"/>
          </a:xfrm>
        </p:grpSpPr>
        <p:grpSp>
          <p:nvGrpSpPr>
            <p:cNvPr id="707" name="Rectangle 13"/>
            <p:cNvGrpSpPr/>
            <p:nvPr/>
          </p:nvGrpSpPr>
          <p:grpSpPr>
            <a:xfrm>
              <a:off x="3372243" y="92058"/>
              <a:ext cx="4017817" cy="1708725"/>
              <a:chOff x="0" y="0"/>
              <a:chExt cx="4017815" cy="1708723"/>
            </a:xfrm>
          </p:grpSpPr>
          <p:sp>
            <p:nvSpPr>
              <p:cNvPr id="705" name="Rectangle"/>
              <p:cNvSpPr/>
              <p:nvPr/>
            </p:nvSpPr>
            <p:spPr>
              <a:xfrm>
                <a:off x="0" y="0"/>
                <a:ext cx="4017816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3600">
                    <a:solidFill>
                      <a:srgbClr val="FFFFFF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706" name="Feature extraction"/>
              <p:cNvSpPr/>
              <p:nvPr/>
            </p:nvSpPr>
            <p:spPr>
              <a:xfrm>
                <a:off x="101439" y="854361"/>
                <a:ext cx="3814938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lvl1pPr>
              </a:lstStyle>
              <a:p>
                <a:pPr/>
                <a:r>
                  <a:t>Feature extraction</a:t>
                </a:r>
              </a:p>
            </p:txBody>
          </p:sp>
        </p:grpSp>
        <p:sp>
          <p:nvSpPr>
            <p:cNvPr id="708" name="Straight Arrow Connector 14"/>
            <p:cNvSpPr/>
            <p:nvPr/>
          </p:nvSpPr>
          <p:spPr>
            <a:xfrm flipV="1">
              <a:off x="7390061" y="923329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09" name="Straight Arrow Connector 15"/>
            <p:cNvSpPr/>
            <p:nvPr/>
          </p:nvSpPr>
          <p:spPr>
            <a:xfrm flipV="1">
              <a:off x="1783593" y="900237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10" name="TextBox 16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Email</a:t>
              </a:r>
            </a:p>
          </p:txBody>
        </p:sp>
        <p:sp>
          <p:nvSpPr>
            <p:cNvPr id="711" name="TextBox 17"/>
            <p:cNvSpPr/>
            <p:nvPr/>
          </p:nvSpPr>
          <p:spPr>
            <a:xfrm>
              <a:off x="8039151" y="1000535"/>
              <a:ext cx="6268539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Email Features: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Histogram of key words</a:t>
              </a:r>
            </a:p>
          </p:txBody>
        </p:sp>
      </p:grpSp>
      <p:sp>
        <p:nvSpPr>
          <p:cNvPr id="7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extraction</a:t>
            </a:r>
          </a:p>
        </p:txBody>
      </p:sp>
      <p:sp>
        <p:nvSpPr>
          <p:cNvPr id="71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254" indent="-508254" defTabSz="569594">
              <a:spcBef>
                <a:spcPts val="4400"/>
              </a:spcBef>
              <a:defRPr sz="4416"/>
            </a:pPr>
            <a:r>
              <a:t>Consider Spam recognition problem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</a:p>
          <a:p>
            <a:pPr marL="508254" indent="-508254" defTabSz="569594">
              <a:spcBef>
                <a:spcPts val="4400"/>
              </a:spcBef>
              <a:defRPr sz="4416"/>
            </a:pPr>
          </a:p>
          <a:p>
            <a:pPr marL="508254" indent="-508254" defTabSz="569594">
              <a:spcBef>
                <a:spcPts val="4400"/>
              </a:spcBef>
              <a:defRPr sz="4416"/>
            </a:pPr>
          </a:p>
          <a:p>
            <a:pPr marL="508254" indent="-508254" defTabSz="569594">
              <a:spcBef>
                <a:spcPts val="4400"/>
              </a:spcBef>
              <a:defRPr sz="4416"/>
            </a:pP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Features should be relevant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Same set of features may not work for another task say “classifying a email is grammatically correct”</a:t>
            </a:r>
          </a:p>
        </p:txBody>
      </p:sp>
      <p:grpSp>
        <p:nvGrpSpPr>
          <p:cNvPr id="726" name="Group 18"/>
          <p:cNvGrpSpPr/>
          <p:nvPr/>
        </p:nvGrpSpPr>
        <p:grpSpPr>
          <a:xfrm>
            <a:off x="4712158" y="4921698"/>
            <a:ext cx="14307690" cy="1800783"/>
            <a:chOff x="0" y="0"/>
            <a:chExt cx="14307689" cy="1800782"/>
          </a:xfrm>
        </p:grpSpPr>
        <p:grpSp>
          <p:nvGrpSpPr>
            <p:cNvPr id="721" name="Rectangle 13"/>
            <p:cNvGrpSpPr/>
            <p:nvPr/>
          </p:nvGrpSpPr>
          <p:grpSpPr>
            <a:xfrm>
              <a:off x="3372243" y="92058"/>
              <a:ext cx="4017817" cy="1708725"/>
              <a:chOff x="0" y="0"/>
              <a:chExt cx="4017815" cy="1708723"/>
            </a:xfrm>
          </p:grpSpPr>
          <p:sp>
            <p:nvSpPr>
              <p:cNvPr id="719" name="Rectangle"/>
              <p:cNvSpPr/>
              <p:nvPr/>
            </p:nvSpPr>
            <p:spPr>
              <a:xfrm>
                <a:off x="0" y="0"/>
                <a:ext cx="4017816" cy="1708724"/>
              </a:xfrm>
              <a:prstGeom prst="rect">
                <a:avLst/>
              </a:prstGeom>
              <a:solidFill>
                <a:srgbClr val="D9D9D9"/>
              </a:solidFill>
              <a:ln w="127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76200" dist="50800" dir="5400000">
                  <a:srgbClr val="000000">
                    <a:alpha val="45000"/>
                  </a:srgbClr>
                </a:outerShdw>
              </a:effectLst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defTabSz="914306">
                  <a:defRPr sz="3600">
                    <a:solidFill>
                      <a:srgbClr val="FFFFFF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pPr>
              </a:p>
            </p:txBody>
          </p:sp>
          <p:sp>
            <p:nvSpPr>
              <p:cNvPr id="720" name="Feature extraction"/>
              <p:cNvSpPr/>
              <p:nvPr/>
            </p:nvSpPr>
            <p:spPr>
              <a:xfrm>
                <a:off x="101439" y="854361"/>
                <a:ext cx="3814938" cy="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0" fill="norm" stroke="1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39" tIns="91439" rIns="91439" bIns="91439" numCol="1" anchor="ctr">
                <a:spAutoFit/>
              </a:bodyPr>
              <a:lstStyle>
                <a:lvl1pPr defTabSz="914306">
                  <a:defRPr sz="4800">
                    <a:solidFill>
                      <a:srgbClr val="000000"/>
                    </a:solidFill>
                    <a:latin typeface="Tw Cen MT"/>
                    <a:ea typeface="Tw Cen MT"/>
                    <a:cs typeface="Tw Cen MT"/>
                    <a:sym typeface="Tw Cen MT"/>
                  </a:defRPr>
                </a:lvl1pPr>
              </a:lstStyle>
              <a:p>
                <a:pPr/>
                <a:r>
                  <a:t>Feature extraction</a:t>
                </a:r>
              </a:p>
            </p:txBody>
          </p:sp>
        </p:grpSp>
        <p:sp>
          <p:nvSpPr>
            <p:cNvPr id="722" name="Straight Arrow Connector 14"/>
            <p:cNvSpPr/>
            <p:nvPr/>
          </p:nvSpPr>
          <p:spPr>
            <a:xfrm flipV="1">
              <a:off x="7390061" y="923329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23" name="Straight Arrow Connector 15"/>
            <p:cNvSpPr/>
            <p:nvPr/>
          </p:nvSpPr>
          <p:spPr>
            <a:xfrm flipV="1">
              <a:off x="1783593" y="900237"/>
              <a:ext cx="1523999" cy="23093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pPr algn="l" defTabSz="914306">
                <a:defRPr sz="36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</a:p>
          </p:txBody>
        </p:sp>
        <p:sp>
          <p:nvSpPr>
            <p:cNvPr id="724" name="TextBox 16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lvl1pPr>
            </a:lstStyle>
            <a:p>
              <a:pPr/>
              <a:r>
                <a:t>Email</a:t>
              </a:r>
            </a:p>
          </p:txBody>
        </p:sp>
        <p:sp>
          <p:nvSpPr>
            <p:cNvPr id="725" name="TextBox 17"/>
            <p:cNvSpPr/>
            <p:nvPr/>
          </p:nvSpPr>
          <p:spPr>
            <a:xfrm>
              <a:off x="8039151" y="1000535"/>
              <a:ext cx="6268539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39" tIns="91439" rIns="91439" bIns="91439" numCol="1" anchor="t">
              <a:spAutoFit/>
            </a:bodyPr>
            <a:lstStyle/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Email Features:</a:t>
              </a:r>
            </a:p>
            <a:p>
              <a:pPr algn="l" defTabSz="914306">
                <a:defRPr sz="4800">
                  <a:solidFill>
                    <a:srgbClr val="000000"/>
                  </a:solidFill>
                  <a:latin typeface="Tw Cen MT"/>
                  <a:ea typeface="Tw Cen MT"/>
                  <a:cs typeface="Tw Cen MT"/>
                  <a:sym typeface="Tw Cen MT"/>
                </a:defRPr>
              </a:pPr>
              <a:r>
                <a:t>Histogram of key words</a:t>
              </a:r>
            </a:p>
          </p:txBody>
        </p:sp>
      </p:grpSp>
      <p:sp>
        <p:nvSpPr>
          <p:cNvPr id="7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imple prediction 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Simple prediction problem</a:t>
            </a:r>
          </a:p>
        </p:txBody>
      </p:sp>
      <p:sp>
        <p:nvSpPr>
          <p:cNvPr id="732" name="Infer: Given Hair length = 6 cm, MALE or FEMA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Infer: Given Hair length = 6 cm, MALE or FEMALE</a:t>
            </a:r>
          </a:p>
          <a:p>
            <a:pPr/>
            <a:r>
              <a:t>Infer: Given Hair length = 30 cm, MALE or FEMALE</a:t>
            </a:r>
          </a:p>
        </p:txBody>
      </p:sp>
      <p:sp>
        <p:nvSpPr>
          <p:cNvPr id="7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Ru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RuleS</a:t>
            </a:r>
          </a:p>
        </p:txBody>
      </p:sp>
      <p:sp>
        <p:nvSpPr>
          <p:cNvPr id="736" name="Threshold = 15 cm; given by an expert…"/>
          <p:cNvSpPr txBox="1"/>
          <p:nvPr/>
        </p:nvSpPr>
        <p:spPr>
          <a:xfrm>
            <a:off x="9019562" y="6561594"/>
            <a:ext cx="9852001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Threshold = 15 cm; given by an expert</a:t>
            </a:r>
          </a:p>
          <a:p>
            <a:pPr/>
            <a:r>
              <a:t>If (Hair length &lt; Threshold)</a:t>
            </a:r>
          </a:p>
          <a:p>
            <a:pPr/>
            <a:r>
              <a:t>Then MALE</a:t>
            </a:r>
          </a:p>
          <a:p>
            <a:pPr/>
            <a:r>
              <a:t>Else FEMALE </a:t>
            </a:r>
          </a:p>
        </p:txBody>
      </p:sp>
      <p:sp>
        <p:nvSpPr>
          <p:cNvPr id="737" name="Rectangle"/>
          <p:cNvSpPr/>
          <p:nvPr/>
        </p:nvSpPr>
        <p:spPr>
          <a:xfrm>
            <a:off x="5640450" y="449313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38" name="Output"/>
          <p:cNvSpPr txBox="1"/>
          <p:nvPr/>
        </p:nvSpPr>
        <p:spPr>
          <a:xfrm>
            <a:off x="5861746" y="4842384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739" name="Rectangle"/>
          <p:cNvSpPr/>
          <p:nvPr/>
        </p:nvSpPr>
        <p:spPr>
          <a:xfrm>
            <a:off x="5640450" y="7111481"/>
            <a:ext cx="2409181" cy="1897427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0" name="Hand…"/>
          <p:cNvSpPr txBox="1"/>
          <p:nvPr/>
        </p:nvSpPr>
        <p:spPr>
          <a:xfrm>
            <a:off x="5831614" y="7133094"/>
            <a:ext cx="2001194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Hand </a:t>
            </a:r>
          </a:p>
          <a:p>
            <a:pPr>
              <a:defRPr sz="4000"/>
            </a:pPr>
            <a:r>
              <a:t>designed </a:t>
            </a:r>
          </a:p>
          <a:p>
            <a:pPr>
              <a:defRPr sz="4000"/>
            </a:pPr>
            <a:r>
              <a:t>rules</a:t>
            </a:r>
          </a:p>
        </p:txBody>
      </p:sp>
      <p:sp>
        <p:nvSpPr>
          <p:cNvPr id="741" name="Rectangle"/>
          <p:cNvSpPr/>
          <p:nvPr/>
        </p:nvSpPr>
        <p:spPr>
          <a:xfrm>
            <a:off x="5640450" y="1035725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2" name="Input"/>
          <p:cNvSpPr txBox="1"/>
          <p:nvPr/>
        </p:nvSpPr>
        <p:spPr>
          <a:xfrm>
            <a:off x="6152891" y="10706504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743" name="Hair length"/>
          <p:cNvSpPr txBox="1"/>
          <p:nvPr/>
        </p:nvSpPr>
        <p:spPr>
          <a:xfrm>
            <a:off x="9435975" y="10706504"/>
            <a:ext cx="285800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Hair length</a:t>
            </a:r>
          </a:p>
        </p:txBody>
      </p:sp>
      <p:sp>
        <p:nvSpPr>
          <p:cNvPr id="744" name="MALE/FEMALE"/>
          <p:cNvSpPr txBox="1"/>
          <p:nvPr/>
        </p:nvSpPr>
        <p:spPr>
          <a:xfrm>
            <a:off x="9156052" y="4842384"/>
            <a:ext cx="393918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MALE/FEMALE</a:t>
            </a:r>
          </a:p>
        </p:txBody>
      </p:sp>
      <p:sp>
        <p:nvSpPr>
          <p:cNvPr id="745" name="Arrow"/>
          <p:cNvSpPr/>
          <p:nvPr/>
        </p:nvSpPr>
        <p:spPr>
          <a:xfrm rot="16200000">
            <a:off x="6197211" y="6079310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6" name="Arrow"/>
          <p:cNvSpPr/>
          <p:nvPr/>
        </p:nvSpPr>
        <p:spPr>
          <a:xfrm rot="16200000">
            <a:off x="6197211" y="9319393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ALTERNATE 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ALTERNATE APPROACH</a:t>
            </a:r>
          </a:p>
        </p:txBody>
      </p:sp>
      <p:sp>
        <p:nvSpPr>
          <p:cNvPr id="750" name="Give hair length data of 50 MALE, 50 FEMA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Give hair length data of 50 MALE, 50 FEMALE</a:t>
            </a:r>
          </a:p>
          <a:p>
            <a:pPr/>
            <a:r>
              <a:t>Let a program learn the threshold</a:t>
            </a:r>
          </a:p>
          <a:p>
            <a:pPr/>
            <a:r>
              <a:t>(OR) Let a program decide how to use hair length and decide</a:t>
            </a:r>
          </a:p>
        </p:txBody>
      </p:sp>
      <p:sp>
        <p:nvSpPr>
          <p:cNvPr id="7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Solving predictive analytics problems using Machine Learning…</a:t>
            </a:r>
          </a:p>
        </p:txBody>
      </p:sp>
      <p:sp>
        <p:nvSpPr>
          <p:cNvPr id="164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2040" indent="-572040" defTabSz="668655">
              <a:spcBef>
                <a:spcPts val="5200"/>
              </a:spcBef>
              <a:buSzPct val="60000"/>
              <a:buChar char="◻"/>
              <a:defRPr sz="5184"/>
            </a:pPr>
            <a:r>
              <a:t>What is Machine Learning?</a:t>
            </a:r>
          </a:p>
          <a:p>
            <a:pPr marL="572040" indent="-572040" defTabSz="668655">
              <a:spcBef>
                <a:spcPts val="5200"/>
              </a:spcBef>
              <a:buSzPct val="60000"/>
              <a:buChar char="◻"/>
              <a:defRPr sz="5184"/>
            </a:pPr>
            <a:r>
              <a:t>“Systematic study of algorithms and systems that improve their knowledge or performance with experience on certain </a:t>
            </a:r>
            <a:r>
              <a:rPr>
                <a:solidFill>
                  <a:srgbClr val="173453"/>
                </a:solidFill>
              </a:rPr>
              <a:t>tasks</a:t>
            </a:r>
            <a:r>
              <a:t>” [Prof. Tom Mitchell, CMU]</a:t>
            </a:r>
          </a:p>
          <a:p>
            <a:pPr lvl="1" marL="518411" indent="-518411" defTabSz="668655">
              <a:spcBef>
                <a:spcPts val="5200"/>
              </a:spcBef>
              <a:buSzPct val="60000"/>
              <a:buChar char="◻"/>
              <a:defRPr sz="5022"/>
            </a:pPr>
            <a:r>
              <a:t>In a Machine Learning framework, Predictive Analytics problems (Spam detection; ML Score prediction; News article grouping) become </a:t>
            </a:r>
            <a:r>
              <a:rPr>
                <a:solidFill>
                  <a:srgbClr val="1939FB"/>
                </a:solidFill>
              </a:rPr>
              <a:t>tasks</a:t>
            </a:r>
          </a:p>
          <a:p>
            <a:pPr marL="572040" indent="-572040" defTabSz="668655">
              <a:spcBef>
                <a:spcPts val="5200"/>
              </a:spcBef>
              <a:buSzPct val="60000"/>
              <a:buChar char="◻"/>
              <a:defRPr sz="5184"/>
            </a:pPr>
            <a:r>
              <a:t>Experience is in the form of data, say past </a:t>
            </a:r>
            <a:r>
              <a:rPr>
                <a:solidFill>
                  <a:srgbClr val="244AFC"/>
                </a:solidFill>
              </a:rPr>
              <a:t>data</a:t>
            </a:r>
          </a:p>
          <a:p>
            <a:pPr marL="572040" indent="-572040" defTabSz="668655">
              <a:spcBef>
                <a:spcPts val="5200"/>
              </a:spcBef>
              <a:buSzPct val="60000"/>
              <a:buChar char="◻"/>
              <a:defRPr sz="5184"/>
            </a:pPr>
            <a:r>
              <a:t>Performance: how well does the algorithm predict..</a:t>
            </a:r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4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Inference using M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Inference using ML</a:t>
            </a:r>
          </a:p>
        </p:txBody>
      </p:sp>
      <p:sp>
        <p:nvSpPr>
          <p:cNvPr id="754" name="Rectangle"/>
          <p:cNvSpPr/>
          <p:nvPr/>
        </p:nvSpPr>
        <p:spPr>
          <a:xfrm>
            <a:off x="2393990" y="4307675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5" name="Output"/>
          <p:cNvSpPr txBox="1"/>
          <p:nvPr/>
        </p:nvSpPr>
        <p:spPr>
          <a:xfrm>
            <a:off x="2615285" y="4656925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756" name="Rectangle"/>
          <p:cNvSpPr/>
          <p:nvPr/>
        </p:nvSpPr>
        <p:spPr>
          <a:xfrm>
            <a:off x="2393990" y="6926022"/>
            <a:ext cx="2409181" cy="1897427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7" name="ML…"/>
          <p:cNvSpPr txBox="1"/>
          <p:nvPr/>
        </p:nvSpPr>
        <p:spPr>
          <a:xfrm>
            <a:off x="2949565" y="7100035"/>
            <a:ext cx="127237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ML</a:t>
            </a:r>
          </a:p>
          <a:p>
            <a:pPr/>
            <a:r>
              <a:t>Algo</a:t>
            </a:r>
          </a:p>
        </p:txBody>
      </p:sp>
      <p:sp>
        <p:nvSpPr>
          <p:cNvPr id="758" name="Rectangle"/>
          <p:cNvSpPr/>
          <p:nvPr/>
        </p:nvSpPr>
        <p:spPr>
          <a:xfrm>
            <a:off x="2393990" y="10171795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9" name="Input"/>
          <p:cNvSpPr txBox="1"/>
          <p:nvPr/>
        </p:nvSpPr>
        <p:spPr>
          <a:xfrm>
            <a:off x="2906430" y="10521045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760" name="What is this ML algorithm?…"/>
          <p:cNvSpPr txBox="1"/>
          <p:nvPr/>
        </p:nvSpPr>
        <p:spPr>
          <a:xfrm>
            <a:off x="5509835" y="7307540"/>
            <a:ext cx="6871408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What is this ML algorithm?</a:t>
            </a:r>
          </a:p>
          <a:p>
            <a:pPr/>
            <a:r>
              <a:t>How do we build this algo?</a:t>
            </a:r>
          </a:p>
        </p:txBody>
      </p:sp>
      <p:sp>
        <p:nvSpPr>
          <p:cNvPr id="761" name="MALE/FEMALE"/>
          <p:cNvSpPr txBox="1"/>
          <p:nvPr/>
        </p:nvSpPr>
        <p:spPr>
          <a:xfrm>
            <a:off x="5909592" y="4656925"/>
            <a:ext cx="393918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MALE/FEMALE</a:t>
            </a:r>
          </a:p>
        </p:txBody>
      </p:sp>
      <p:sp>
        <p:nvSpPr>
          <p:cNvPr id="762" name="Hair length"/>
          <p:cNvSpPr txBox="1"/>
          <p:nvPr/>
        </p:nvSpPr>
        <p:spPr>
          <a:xfrm>
            <a:off x="6189514" y="10521045"/>
            <a:ext cx="285800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Hair length</a:t>
            </a:r>
          </a:p>
        </p:txBody>
      </p:sp>
      <p:pic>
        <p:nvPicPr>
          <p:cNvPr id="76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18695" t="13202" r="13465" b="0"/>
          <a:stretch>
            <a:fillRect/>
          </a:stretch>
        </p:blipFill>
        <p:spPr>
          <a:xfrm>
            <a:off x="12779850" y="4694773"/>
            <a:ext cx="8837041" cy="6360091"/>
          </a:xfrm>
          <a:prstGeom prst="rect">
            <a:avLst/>
          </a:prstGeom>
          <a:ln w="12700">
            <a:miter lim="400000"/>
          </a:ln>
        </p:spPr>
      </p:pic>
      <p:sp>
        <p:nvSpPr>
          <p:cNvPr id="764" name="Arrow"/>
          <p:cNvSpPr/>
          <p:nvPr/>
        </p:nvSpPr>
        <p:spPr>
          <a:xfrm rot="16200000">
            <a:off x="2963580" y="5893851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5" name="Arrow"/>
          <p:cNvSpPr/>
          <p:nvPr/>
        </p:nvSpPr>
        <p:spPr>
          <a:xfrm rot="16200000">
            <a:off x="2950750" y="9187249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7800"/>
            </a:pPr>
            <a:r>
              <a:t>PROBLEM: AI/Predictive Analytics problems</a:t>
            </a:r>
            <a:br/>
            <a:r>
              <a:t>SOLUTION: USING ML </a:t>
            </a:r>
          </a:p>
        </p:txBody>
      </p:sp>
      <p:sp>
        <p:nvSpPr>
          <p:cNvPr id="769" name="Content Placeholder 2"/>
          <p:cNvSpPr txBox="1"/>
          <p:nvPr>
            <p:ph type="body" sz="half" idx="1"/>
          </p:nvPr>
        </p:nvSpPr>
        <p:spPr>
          <a:xfrm>
            <a:off x="815280" y="3904067"/>
            <a:ext cx="17641245" cy="5367472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buSzTx/>
              <a:buNone/>
            </a:pPr>
            <a:r>
              <a:t>Role of Machine Learning?</a:t>
            </a:r>
          </a:p>
          <a:p>
            <a:pPr lvl="1" marL="1335087" indent="-598487">
              <a:lnSpc>
                <a:spcPct val="90000"/>
              </a:lnSpc>
              <a:spcBef>
                <a:spcPts val="1000"/>
              </a:spcBef>
              <a:buClr>
                <a:srgbClr val="94B6D2"/>
              </a:buClr>
              <a:defRPr sz="5200"/>
            </a:pPr>
            <a:r>
              <a:t>One way of building such a AI/PA system or algorithm</a:t>
            </a:r>
          </a:p>
          <a:p>
            <a:pPr lvl="1" marL="1335087" indent="-598487">
              <a:lnSpc>
                <a:spcPct val="90000"/>
              </a:lnSpc>
              <a:spcBef>
                <a:spcPts val="1000"/>
              </a:spcBef>
              <a:buClr>
                <a:srgbClr val="94B6D2"/>
              </a:buClr>
              <a:defRPr sz="5200"/>
            </a:pPr>
            <a:r>
              <a:t>Learn from past data automatically </a:t>
            </a:r>
          </a:p>
          <a:p>
            <a:pPr lvl="1" marL="1335087" indent="-598487">
              <a:lnSpc>
                <a:spcPct val="90000"/>
              </a:lnSpc>
              <a:spcBef>
                <a:spcPts val="1000"/>
              </a:spcBef>
              <a:buClr>
                <a:srgbClr val="94B6D2"/>
              </a:buClr>
              <a:defRPr sz="5200"/>
            </a:pPr>
            <a:r>
              <a:t>Powerful way of doing so, unlike rules which can break easily</a:t>
            </a:r>
          </a:p>
          <a:p>
            <a:pPr lvl="1" marL="1335087" indent="-598487">
              <a:lnSpc>
                <a:spcPct val="90000"/>
              </a:lnSpc>
              <a:spcBef>
                <a:spcPts val="1000"/>
              </a:spcBef>
              <a:buClr>
                <a:srgbClr val="94B6D2"/>
              </a:buClr>
              <a:defRPr sz="5200"/>
            </a:pPr>
            <a:r>
              <a:t>{Sound theory, powerful algorithms and insights}</a:t>
            </a:r>
          </a:p>
        </p:txBody>
      </p:sp>
      <p:sp>
        <p:nvSpPr>
          <p:cNvPr id="770" name="Rectangle"/>
          <p:cNvSpPr/>
          <p:nvPr/>
        </p:nvSpPr>
        <p:spPr>
          <a:xfrm>
            <a:off x="18768474" y="3995501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1" name="Output"/>
          <p:cNvSpPr txBox="1"/>
          <p:nvPr/>
        </p:nvSpPr>
        <p:spPr>
          <a:xfrm>
            <a:off x="18989769" y="4344751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772" name="Rectangle"/>
          <p:cNvSpPr/>
          <p:nvPr/>
        </p:nvSpPr>
        <p:spPr>
          <a:xfrm>
            <a:off x="18768474" y="6613849"/>
            <a:ext cx="2409181" cy="189742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3" name="System/…"/>
          <p:cNvSpPr txBox="1"/>
          <p:nvPr/>
        </p:nvSpPr>
        <p:spPr>
          <a:xfrm>
            <a:off x="19122604" y="6927562"/>
            <a:ext cx="167526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/>
            </a:pPr>
            <a:r>
              <a:t>System/</a:t>
            </a:r>
          </a:p>
          <a:p>
            <a:pPr>
              <a:defRPr sz="4000"/>
            </a:pPr>
            <a:r>
              <a:t>Algo</a:t>
            </a:r>
          </a:p>
        </p:txBody>
      </p:sp>
      <p:sp>
        <p:nvSpPr>
          <p:cNvPr id="774" name="Rectangle"/>
          <p:cNvSpPr/>
          <p:nvPr/>
        </p:nvSpPr>
        <p:spPr>
          <a:xfrm>
            <a:off x="18768474" y="9859622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5" name="Input"/>
          <p:cNvSpPr txBox="1"/>
          <p:nvPr/>
        </p:nvSpPr>
        <p:spPr>
          <a:xfrm>
            <a:off x="19280914" y="10208872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776" name="Arrow"/>
          <p:cNvSpPr/>
          <p:nvPr/>
        </p:nvSpPr>
        <p:spPr>
          <a:xfrm rot="16200000">
            <a:off x="19325234" y="5581677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7" name="Arrow"/>
          <p:cNvSpPr/>
          <p:nvPr/>
        </p:nvSpPr>
        <p:spPr>
          <a:xfrm rot="16200000">
            <a:off x="19325234" y="8821760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Extending linear models: Non-linear</a:t>
            </a:r>
          </a:p>
        </p:txBody>
      </p:sp>
      <p:pic>
        <p:nvPicPr>
          <p:cNvPr id="78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7335" y="4053336"/>
            <a:ext cx="18288001" cy="7978777"/>
          </a:xfrm>
          <a:prstGeom prst="rect">
            <a:avLst/>
          </a:prstGeom>
          <a:ln w="12700">
            <a:miter lim="400000"/>
          </a:ln>
        </p:spPr>
      </p:pic>
      <p:sp>
        <p:nvSpPr>
          <p:cNvPr id="7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build an ML algorithm</a:t>
            </a:r>
          </a:p>
        </p:txBody>
      </p:sp>
      <p:sp>
        <p:nvSpPr>
          <p:cNvPr id="170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70306" indent="-670306" defTabSz="751205">
              <a:lnSpc>
                <a:spcPct val="90000"/>
              </a:lnSpc>
              <a:spcBef>
                <a:spcPts val="5900"/>
              </a:spcBef>
              <a:defRPr sz="5824"/>
            </a:pPr>
            <a:r>
              <a:t>The previous viewpoint was a requirement viewpoint</a:t>
            </a:r>
          </a:p>
          <a:p>
            <a:pPr marL="670306" indent="-670306" defTabSz="751205">
              <a:lnSpc>
                <a:spcPct val="90000"/>
              </a:lnSpc>
              <a:spcBef>
                <a:spcPts val="5900"/>
              </a:spcBef>
              <a:defRPr sz="5824"/>
            </a:pPr>
            <a:r>
              <a:t>Let us take the engineering viewpoint i.e. how to build an Machine Learning System</a:t>
            </a:r>
          </a:p>
          <a:p>
            <a:pPr marL="670306" indent="-670306" defTabSz="751205">
              <a:lnSpc>
                <a:spcPct val="90000"/>
              </a:lnSpc>
              <a:spcBef>
                <a:spcPts val="5900"/>
              </a:spcBef>
              <a:defRPr sz="5824"/>
            </a:pPr>
            <a:r>
              <a:t>Machine learning formulation consists of “</a:t>
            </a:r>
            <a:r>
              <a:rPr>
                <a:solidFill>
                  <a:srgbClr val="0000FF"/>
                </a:solidFill>
              </a:rPr>
              <a:t>tasks, dataset, features, and models</a:t>
            </a:r>
            <a:r>
              <a:t>”</a:t>
            </a:r>
          </a:p>
          <a:p>
            <a:pPr marL="670306" indent="-670306" defTabSz="751205">
              <a:lnSpc>
                <a:spcPct val="90000"/>
              </a:lnSpc>
              <a:spcBef>
                <a:spcPts val="5900"/>
              </a:spcBef>
              <a:defRPr sz="5824"/>
            </a:pPr>
            <a:r>
              <a:t>To start: Pose a suitable </a:t>
            </a:r>
            <a:r>
              <a:rPr>
                <a:solidFill>
                  <a:srgbClr val="0433FF"/>
                </a:solidFill>
              </a:rPr>
              <a:t>task</a:t>
            </a:r>
            <a:r>
              <a:t>, Collect a good </a:t>
            </a:r>
            <a:r>
              <a:rPr>
                <a:solidFill>
                  <a:srgbClr val="0433FF"/>
                </a:solidFill>
              </a:rPr>
              <a:t>dataset</a:t>
            </a:r>
            <a:r>
              <a:t>, Extract relevant </a:t>
            </a:r>
            <a:r>
              <a:rPr>
                <a:solidFill>
                  <a:srgbClr val="0433FF"/>
                </a:solidFill>
              </a:rPr>
              <a:t>features</a:t>
            </a:r>
          </a:p>
          <a:p>
            <a:pPr marL="670306" indent="-670306" defTabSz="751205">
              <a:lnSpc>
                <a:spcPct val="90000"/>
              </a:lnSpc>
              <a:spcBef>
                <a:spcPts val="5900"/>
              </a:spcBef>
              <a:defRPr sz="5824"/>
            </a:pPr>
            <a:r>
              <a:t>To solve: Choose a </a:t>
            </a:r>
            <a:r>
              <a:rPr>
                <a:solidFill>
                  <a:srgbClr val="0000FF"/>
                </a:solidFill>
              </a:rPr>
              <a:t>model</a:t>
            </a:r>
            <a:r>
              <a:t> to implement, Learn a model using the dataset (</a:t>
            </a:r>
            <a:r>
              <a:rPr>
                <a:solidFill>
                  <a:srgbClr val="0000FF"/>
                </a:solidFill>
              </a:rPr>
              <a:t>learning algorithm</a:t>
            </a:r>
            <a:r>
              <a:t>) , use the model to predict (</a:t>
            </a:r>
            <a:r>
              <a:rPr>
                <a:solidFill>
                  <a:srgbClr val="0000FF"/>
                </a:solidFill>
              </a:rPr>
              <a:t>inference algorithm</a:t>
            </a:r>
            <a:r>
              <a:t>)</a:t>
            </a:r>
          </a:p>
        </p:txBody>
      </p:sp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7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build a ML algorithm</a:t>
            </a:r>
          </a:p>
        </p:txBody>
      </p:sp>
      <p:sp>
        <p:nvSpPr>
          <p:cNvPr id="176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The previous viewpoint was a requirement viewpoint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Let us take an engineering viewpoint of Machine Learning 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Machine learning consists of “tasks, models,  features, and datasets”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/>
            </a:pPr>
            <a:r>
              <a:t>To start: Pose a suitable </a:t>
            </a:r>
            <a:r>
              <a:rPr>
                <a:solidFill>
                  <a:srgbClr val="0433FF"/>
                </a:solidFill>
              </a:rPr>
              <a:t>task</a:t>
            </a:r>
            <a:r>
              <a:t>, Collect a good </a:t>
            </a:r>
            <a:r>
              <a:rPr>
                <a:solidFill>
                  <a:srgbClr val="0433FF"/>
                </a:solidFill>
              </a:rPr>
              <a:t>dataset</a:t>
            </a:r>
            <a:r>
              <a:t>, Extract relevant </a:t>
            </a:r>
            <a:r>
              <a:rPr>
                <a:solidFill>
                  <a:srgbClr val="0433FF"/>
                </a:solidFill>
              </a:rPr>
              <a:t>features</a:t>
            </a:r>
          </a:p>
          <a:p>
            <a:pPr marL="699769" indent="-699769" defTabSz="784225">
              <a:lnSpc>
                <a:spcPct val="90000"/>
              </a:lnSpc>
              <a:spcBef>
                <a:spcPts val="6100"/>
              </a:spcBef>
              <a:defRPr sz="6080">
                <a:solidFill>
                  <a:srgbClr val="D9D9D9"/>
                </a:solidFill>
              </a:defRPr>
            </a:pPr>
            <a:r>
              <a:t>To solve: Choose a model to implement, Learn a model using the dataset (learning algorithm), use the model to predict (inference algorithm)</a:t>
            </a:r>
          </a:p>
        </p:txBody>
      </p:sp>
      <p:sp>
        <p:nvSpPr>
          <p:cNvPr id="177" name="TextBox 3"/>
          <p:cNvSpPr txBox="1"/>
          <p:nvPr/>
        </p:nvSpPr>
        <p:spPr>
          <a:xfrm>
            <a:off x="14908107" y="12763500"/>
            <a:ext cx="3941584" cy="728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l" defTabSz="914306">
              <a:defRPr sz="4000">
                <a:solidFill>
                  <a:srgbClr val="00000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…Let’s get started</a:t>
            </a:r>
          </a:p>
        </p:txBody>
      </p:sp>
      <p:sp>
        <p:nvSpPr>
          <p:cNvPr id="178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Inference using M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Inference using ML</a:t>
            </a:r>
          </a:p>
        </p:txBody>
      </p:sp>
      <p:sp>
        <p:nvSpPr>
          <p:cNvPr id="183" name="Rectangle"/>
          <p:cNvSpPr/>
          <p:nvPr/>
        </p:nvSpPr>
        <p:spPr>
          <a:xfrm>
            <a:off x="5640450" y="338823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4" name="Output"/>
          <p:cNvSpPr txBox="1"/>
          <p:nvPr/>
        </p:nvSpPr>
        <p:spPr>
          <a:xfrm>
            <a:off x="5861746" y="3737484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185" name="Rectangle"/>
          <p:cNvSpPr/>
          <p:nvPr/>
        </p:nvSpPr>
        <p:spPr>
          <a:xfrm>
            <a:off x="5640450" y="6006581"/>
            <a:ext cx="2409181" cy="1897427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6" name="ML…"/>
          <p:cNvSpPr txBox="1"/>
          <p:nvPr/>
        </p:nvSpPr>
        <p:spPr>
          <a:xfrm>
            <a:off x="6196026" y="6180594"/>
            <a:ext cx="127237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ML</a:t>
            </a:r>
          </a:p>
          <a:p>
            <a:pPr/>
            <a:r>
              <a:t>Algo</a:t>
            </a:r>
          </a:p>
        </p:txBody>
      </p:sp>
      <p:sp>
        <p:nvSpPr>
          <p:cNvPr id="187" name="Rectangle"/>
          <p:cNvSpPr/>
          <p:nvPr/>
        </p:nvSpPr>
        <p:spPr>
          <a:xfrm>
            <a:off x="5640450" y="925235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8" name="Feature"/>
          <p:cNvSpPr txBox="1"/>
          <p:nvPr/>
        </p:nvSpPr>
        <p:spPr>
          <a:xfrm>
            <a:off x="5851979" y="9601604"/>
            <a:ext cx="198612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</a:t>
            </a:r>
          </a:p>
        </p:txBody>
      </p:sp>
      <p:sp>
        <p:nvSpPr>
          <p:cNvPr id="189" name="What is this ML algorithm?…"/>
          <p:cNvSpPr txBox="1"/>
          <p:nvPr/>
        </p:nvSpPr>
        <p:spPr>
          <a:xfrm>
            <a:off x="8756296" y="6388099"/>
            <a:ext cx="6871408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What is this ML algorithm?</a:t>
            </a:r>
          </a:p>
          <a:p>
            <a:pPr/>
            <a:r>
              <a:t>How do we build this algo?</a:t>
            </a:r>
          </a:p>
        </p:txBody>
      </p:sp>
      <p:sp>
        <p:nvSpPr>
          <p:cNvPr id="190" name="MALE/FEMALE"/>
          <p:cNvSpPr txBox="1"/>
          <p:nvPr/>
        </p:nvSpPr>
        <p:spPr>
          <a:xfrm>
            <a:off x="9156052" y="3737484"/>
            <a:ext cx="393918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MALE/FEMALE</a:t>
            </a:r>
          </a:p>
        </p:txBody>
      </p:sp>
      <p:sp>
        <p:nvSpPr>
          <p:cNvPr id="191" name="Hair length"/>
          <p:cNvSpPr txBox="1"/>
          <p:nvPr/>
        </p:nvSpPr>
        <p:spPr>
          <a:xfrm>
            <a:off x="9435975" y="9601604"/>
            <a:ext cx="285800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Hair length</a:t>
            </a:r>
          </a:p>
        </p:txBody>
      </p:sp>
      <p:sp>
        <p:nvSpPr>
          <p:cNvPr id="192" name="Rectangle"/>
          <p:cNvSpPr/>
          <p:nvPr/>
        </p:nvSpPr>
        <p:spPr>
          <a:xfrm>
            <a:off x="5627621" y="11796427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Input"/>
          <p:cNvSpPr txBox="1"/>
          <p:nvPr/>
        </p:nvSpPr>
        <p:spPr>
          <a:xfrm>
            <a:off x="6140061" y="12145677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194" name="Image"/>
          <p:cNvSpPr txBox="1"/>
          <p:nvPr/>
        </p:nvSpPr>
        <p:spPr>
          <a:xfrm>
            <a:off x="10073920" y="12018677"/>
            <a:ext cx="158211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</a:t>
            </a:r>
          </a:p>
        </p:txBody>
      </p:sp>
      <p:sp>
        <p:nvSpPr>
          <p:cNvPr id="195" name="Feature extraction"/>
          <p:cNvSpPr txBox="1"/>
          <p:nvPr/>
        </p:nvSpPr>
        <p:spPr>
          <a:xfrm>
            <a:off x="1599513" y="10747207"/>
            <a:ext cx="469200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 extraction</a:t>
            </a:r>
          </a:p>
        </p:txBody>
      </p:sp>
      <p:pic>
        <p:nvPicPr>
          <p:cNvPr id="196" name="105603706-boy-with-medium-length-brown-hair-and-redhead-girl-with-braid-holding-hands-isolated-vector-illustra.jpg" descr="105603706-boy-with-medium-length-brown-hair-and-redhead-girl-with-braid-holding-hands-isolated-vector-illustra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15604" y="7649157"/>
            <a:ext cx="5715001" cy="571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Arrow"/>
          <p:cNvSpPr/>
          <p:nvPr/>
        </p:nvSpPr>
        <p:spPr>
          <a:xfrm rot="16200000">
            <a:off x="6184381" y="4974410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8" name="Arrow"/>
          <p:cNvSpPr/>
          <p:nvPr/>
        </p:nvSpPr>
        <p:spPr>
          <a:xfrm rot="16200000">
            <a:off x="6184381" y="8267808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9" name="Arrow"/>
          <p:cNvSpPr/>
          <p:nvPr/>
        </p:nvSpPr>
        <p:spPr>
          <a:xfrm rot="16200000">
            <a:off x="6197210" y="10849585"/>
            <a:ext cx="1270001" cy="620745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0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Inference using M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Inference using ML</a:t>
            </a:r>
          </a:p>
        </p:txBody>
      </p:sp>
      <p:sp>
        <p:nvSpPr>
          <p:cNvPr id="203" name="Rectangle"/>
          <p:cNvSpPr/>
          <p:nvPr/>
        </p:nvSpPr>
        <p:spPr>
          <a:xfrm>
            <a:off x="5640450" y="338823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4" name="Output"/>
          <p:cNvSpPr txBox="1"/>
          <p:nvPr/>
        </p:nvSpPr>
        <p:spPr>
          <a:xfrm>
            <a:off x="5861746" y="3737484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205" name="Rectangle"/>
          <p:cNvSpPr/>
          <p:nvPr/>
        </p:nvSpPr>
        <p:spPr>
          <a:xfrm>
            <a:off x="5640450" y="6006581"/>
            <a:ext cx="2409181" cy="1897427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6" name="ML…"/>
          <p:cNvSpPr txBox="1"/>
          <p:nvPr/>
        </p:nvSpPr>
        <p:spPr>
          <a:xfrm>
            <a:off x="6196026" y="6180594"/>
            <a:ext cx="127237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ML</a:t>
            </a:r>
          </a:p>
          <a:p>
            <a:pPr/>
            <a:r>
              <a:t>Algo</a:t>
            </a:r>
          </a:p>
        </p:txBody>
      </p:sp>
      <p:sp>
        <p:nvSpPr>
          <p:cNvPr id="207" name="Rectangle"/>
          <p:cNvSpPr/>
          <p:nvPr/>
        </p:nvSpPr>
        <p:spPr>
          <a:xfrm>
            <a:off x="5640450" y="925235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Feature"/>
          <p:cNvSpPr txBox="1"/>
          <p:nvPr/>
        </p:nvSpPr>
        <p:spPr>
          <a:xfrm>
            <a:off x="5851979" y="9601604"/>
            <a:ext cx="198612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</a:t>
            </a:r>
          </a:p>
        </p:txBody>
      </p:sp>
      <p:sp>
        <p:nvSpPr>
          <p:cNvPr id="209" name="What is this ML algorithm…"/>
          <p:cNvSpPr txBox="1"/>
          <p:nvPr/>
        </p:nvSpPr>
        <p:spPr>
          <a:xfrm>
            <a:off x="8756296" y="6388099"/>
            <a:ext cx="6871408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What is this ML algorithm</a:t>
            </a:r>
          </a:p>
          <a:p>
            <a:pPr/>
            <a:r>
              <a:t>How do we build this algo?</a:t>
            </a:r>
          </a:p>
        </p:txBody>
      </p:sp>
      <p:sp>
        <p:nvSpPr>
          <p:cNvPr id="210" name="MALE/FEMALE"/>
          <p:cNvSpPr txBox="1"/>
          <p:nvPr/>
        </p:nvSpPr>
        <p:spPr>
          <a:xfrm>
            <a:off x="9156052" y="3737484"/>
            <a:ext cx="3939184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MALE/FEMALE</a:t>
            </a:r>
          </a:p>
        </p:txBody>
      </p:sp>
      <p:sp>
        <p:nvSpPr>
          <p:cNvPr id="211" name="Hair length"/>
          <p:cNvSpPr txBox="1"/>
          <p:nvPr/>
        </p:nvSpPr>
        <p:spPr>
          <a:xfrm>
            <a:off x="9435975" y="9601604"/>
            <a:ext cx="285800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Hair length</a:t>
            </a:r>
          </a:p>
        </p:txBody>
      </p:sp>
      <p:sp>
        <p:nvSpPr>
          <p:cNvPr id="212" name="Rectangle"/>
          <p:cNvSpPr/>
          <p:nvPr/>
        </p:nvSpPr>
        <p:spPr>
          <a:xfrm>
            <a:off x="5627621" y="11796427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3" name="Input"/>
          <p:cNvSpPr txBox="1"/>
          <p:nvPr/>
        </p:nvSpPr>
        <p:spPr>
          <a:xfrm>
            <a:off x="6140061" y="12145677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214" name="Image"/>
          <p:cNvSpPr txBox="1"/>
          <p:nvPr/>
        </p:nvSpPr>
        <p:spPr>
          <a:xfrm>
            <a:off x="10073920" y="12018677"/>
            <a:ext cx="158211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</a:t>
            </a:r>
          </a:p>
        </p:txBody>
      </p:sp>
      <p:sp>
        <p:nvSpPr>
          <p:cNvPr id="215" name="Feature extraction"/>
          <p:cNvSpPr txBox="1"/>
          <p:nvPr/>
        </p:nvSpPr>
        <p:spPr>
          <a:xfrm>
            <a:off x="1599513" y="10747207"/>
            <a:ext cx="469200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 extraction</a:t>
            </a:r>
          </a:p>
        </p:txBody>
      </p:sp>
      <p:sp>
        <p:nvSpPr>
          <p:cNvPr id="216" name="Rectangle"/>
          <p:cNvSpPr/>
          <p:nvPr/>
        </p:nvSpPr>
        <p:spPr>
          <a:xfrm>
            <a:off x="17856333" y="9308264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Feature"/>
          <p:cNvSpPr txBox="1"/>
          <p:nvPr/>
        </p:nvSpPr>
        <p:spPr>
          <a:xfrm>
            <a:off x="18067861" y="9657514"/>
            <a:ext cx="198612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</a:t>
            </a:r>
          </a:p>
        </p:txBody>
      </p:sp>
      <p:sp>
        <p:nvSpPr>
          <p:cNvPr id="218" name="Pitch"/>
          <p:cNvSpPr txBox="1"/>
          <p:nvPr/>
        </p:nvSpPr>
        <p:spPr>
          <a:xfrm>
            <a:off x="22418321" y="9657514"/>
            <a:ext cx="132508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Pitch</a:t>
            </a:r>
          </a:p>
        </p:txBody>
      </p:sp>
      <p:sp>
        <p:nvSpPr>
          <p:cNvPr id="219" name="Rectangle"/>
          <p:cNvSpPr/>
          <p:nvPr/>
        </p:nvSpPr>
        <p:spPr>
          <a:xfrm>
            <a:off x="17843503" y="11852337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0" name="Input"/>
          <p:cNvSpPr txBox="1"/>
          <p:nvPr/>
        </p:nvSpPr>
        <p:spPr>
          <a:xfrm>
            <a:off x="18355943" y="12201587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221" name="Voice"/>
          <p:cNvSpPr txBox="1"/>
          <p:nvPr/>
        </p:nvSpPr>
        <p:spPr>
          <a:xfrm>
            <a:off x="22340961" y="12074587"/>
            <a:ext cx="147979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Voice</a:t>
            </a:r>
          </a:p>
        </p:txBody>
      </p:sp>
      <p:sp>
        <p:nvSpPr>
          <p:cNvPr id="222" name="Feature extraction"/>
          <p:cNvSpPr txBox="1"/>
          <p:nvPr/>
        </p:nvSpPr>
        <p:spPr>
          <a:xfrm>
            <a:off x="13815395" y="10803117"/>
            <a:ext cx="469200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 extraction</a:t>
            </a:r>
          </a:p>
        </p:txBody>
      </p:sp>
      <p:sp>
        <p:nvSpPr>
          <p:cNvPr id="223" name="Arrow"/>
          <p:cNvSpPr/>
          <p:nvPr/>
        </p:nvSpPr>
        <p:spPr>
          <a:xfrm rot="16200000">
            <a:off x="6210040" y="4980148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4" name="Arrow"/>
          <p:cNvSpPr/>
          <p:nvPr/>
        </p:nvSpPr>
        <p:spPr>
          <a:xfrm rot="16200000">
            <a:off x="6197210" y="8180802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5" name="Arrow"/>
          <p:cNvSpPr/>
          <p:nvPr/>
        </p:nvSpPr>
        <p:spPr>
          <a:xfrm rot="16200000">
            <a:off x="6197210" y="10849585"/>
            <a:ext cx="1270001" cy="620745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6" name="Arrow"/>
          <p:cNvSpPr/>
          <p:nvPr/>
        </p:nvSpPr>
        <p:spPr>
          <a:xfrm rot="16200000">
            <a:off x="18400262" y="8392038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7" name="Arrow"/>
          <p:cNvSpPr/>
          <p:nvPr/>
        </p:nvSpPr>
        <p:spPr>
          <a:xfrm rot="16200000">
            <a:off x="18400262" y="10849585"/>
            <a:ext cx="1270001" cy="620745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8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1"/>
          <p:cNvSpPr txBox="1"/>
          <p:nvPr>
            <p:ph type="title"/>
          </p:nvPr>
        </p:nvSpPr>
        <p:spPr>
          <a:xfrm>
            <a:off x="-108895" y="-142034"/>
            <a:ext cx="23050501" cy="3429001"/>
          </a:xfrm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Predictive Analytics problems e.g.</a:t>
            </a:r>
          </a:p>
        </p:txBody>
      </p:sp>
      <p:sp>
        <p:nvSpPr>
          <p:cNvPr id="231" name="Content Placeholder 2"/>
          <p:cNvSpPr txBox="1"/>
          <p:nvPr>
            <p:ph type="body" idx="1"/>
          </p:nvPr>
        </p:nvSpPr>
        <p:spPr>
          <a:xfrm>
            <a:off x="1004855" y="2236125"/>
            <a:ext cx="17641338" cy="88646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buSzTx/>
              <a:buNone/>
              <a:defRPr sz="4800"/>
            </a:pPr>
          </a:p>
          <a:p>
            <a:pPr marL="640013" indent="-640013">
              <a:lnSpc>
                <a:spcPct val="80000"/>
              </a:lnSpc>
              <a:defRPr sz="4800"/>
            </a:pPr>
            <a:r>
              <a:t>Spam detection prediction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email ; Output = Spam or not</a:t>
            </a:r>
          </a:p>
          <a:p>
            <a:pPr marL="640013" indent="-640013">
              <a:lnSpc>
                <a:spcPct val="80000"/>
              </a:lnSpc>
              <a:defRPr sz="4800"/>
            </a:pPr>
            <a:r>
              <a:t>Score prediction (out of 100) in ML Course 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10,12 math marks; Output = Predicted Score</a:t>
            </a:r>
            <a:endParaRPr sz="4800"/>
          </a:p>
          <a:p>
            <a:pPr marL="640013" indent="-640013">
              <a:lnSpc>
                <a:spcPct val="80000"/>
              </a:lnSpc>
              <a:defRPr sz="4800"/>
            </a:pPr>
            <a:r>
              <a:t>News article group prediction</a:t>
            </a:r>
          </a:p>
          <a:p>
            <a:pPr lvl="1" marL="1285183" indent="-548583">
              <a:lnSpc>
                <a:spcPct val="80000"/>
              </a:lnSpc>
              <a:spcBef>
                <a:spcPts val="1000"/>
              </a:spcBef>
              <a:buClr>
                <a:srgbClr val="94B6D2"/>
              </a:buClr>
              <a:defRPr sz="4400"/>
            </a:pPr>
            <a:r>
              <a:t>Input: Set of news articles; Output = Cluster ID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xfrm>
            <a:off x="12052300" y="130810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3" name="Rectangle"/>
          <p:cNvSpPr/>
          <p:nvPr/>
        </p:nvSpPr>
        <p:spPr>
          <a:xfrm>
            <a:off x="15901162" y="3528870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Output"/>
          <p:cNvSpPr txBox="1"/>
          <p:nvPr/>
        </p:nvSpPr>
        <p:spPr>
          <a:xfrm>
            <a:off x="16122457" y="3878120"/>
            <a:ext cx="196659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Output</a:t>
            </a:r>
          </a:p>
        </p:txBody>
      </p:sp>
      <p:sp>
        <p:nvSpPr>
          <p:cNvPr id="235" name="Rectangle"/>
          <p:cNvSpPr/>
          <p:nvPr/>
        </p:nvSpPr>
        <p:spPr>
          <a:xfrm>
            <a:off x="15901162" y="6147217"/>
            <a:ext cx="2409181" cy="1897427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6" name="ML…"/>
          <p:cNvSpPr txBox="1"/>
          <p:nvPr/>
        </p:nvSpPr>
        <p:spPr>
          <a:xfrm>
            <a:off x="16456738" y="6321231"/>
            <a:ext cx="1272369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ML</a:t>
            </a:r>
          </a:p>
          <a:p>
            <a:pPr/>
            <a:r>
              <a:t>Algo</a:t>
            </a:r>
          </a:p>
        </p:txBody>
      </p:sp>
      <p:sp>
        <p:nvSpPr>
          <p:cNvPr id="237" name="Rectangle"/>
          <p:cNvSpPr/>
          <p:nvPr/>
        </p:nvSpPr>
        <p:spPr>
          <a:xfrm>
            <a:off x="15901162" y="9392991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8" name="Feature"/>
          <p:cNvSpPr txBox="1"/>
          <p:nvPr/>
        </p:nvSpPr>
        <p:spPr>
          <a:xfrm>
            <a:off x="16112690" y="9742241"/>
            <a:ext cx="198612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</a:t>
            </a:r>
          </a:p>
        </p:txBody>
      </p:sp>
      <p:sp>
        <p:nvSpPr>
          <p:cNvPr id="239" name="Rectangle"/>
          <p:cNvSpPr/>
          <p:nvPr/>
        </p:nvSpPr>
        <p:spPr>
          <a:xfrm>
            <a:off x="15888332" y="11937063"/>
            <a:ext cx="2409181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0" name="Input"/>
          <p:cNvSpPr txBox="1"/>
          <p:nvPr/>
        </p:nvSpPr>
        <p:spPr>
          <a:xfrm>
            <a:off x="16400772" y="12286313"/>
            <a:ext cx="13843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</a:t>
            </a:r>
          </a:p>
        </p:txBody>
      </p:sp>
      <p:sp>
        <p:nvSpPr>
          <p:cNvPr id="241" name="Feature extraction"/>
          <p:cNvSpPr txBox="1"/>
          <p:nvPr/>
        </p:nvSpPr>
        <p:spPr>
          <a:xfrm>
            <a:off x="18305752" y="10904895"/>
            <a:ext cx="469200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Feature extraction</a:t>
            </a:r>
          </a:p>
        </p:txBody>
      </p:sp>
      <p:sp>
        <p:nvSpPr>
          <p:cNvPr id="242" name="Arrow"/>
          <p:cNvSpPr/>
          <p:nvPr/>
        </p:nvSpPr>
        <p:spPr>
          <a:xfrm rot="16200000">
            <a:off x="16470752" y="5120785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3" name="Arrow"/>
          <p:cNvSpPr/>
          <p:nvPr/>
        </p:nvSpPr>
        <p:spPr>
          <a:xfrm rot="16200000">
            <a:off x="16457922" y="8321438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4" name="Arrow"/>
          <p:cNvSpPr/>
          <p:nvPr/>
        </p:nvSpPr>
        <p:spPr>
          <a:xfrm rot="16200000">
            <a:off x="16457922" y="10990221"/>
            <a:ext cx="1270001" cy="620746"/>
          </a:xfrm>
          <a:prstGeom prst="rightArrow">
            <a:avLst>
              <a:gd name="adj1" fmla="val 32000"/>
              <a:gd name="adj2" fmla="val 7414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1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